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Muli" panose="020B0604020202020204" charset="0"/>
      <p:regular r:id="rId30"/>
    </p:embeddedFont>
    <p:embeddedFont>
      <p:font typeface="Muli Semi-Bold" panose="020B0604020202020204" charset="0"/>
      <p:regular r:id="rId31"/>
    </p:embeddedFont>
    <p:embeddedFont>
      <p:font typeface="Noto Sans Italics" panose="020B0604020202020204" charset="0"/>
      <p:regular r:id="rId32"/>
    </p:embeddedFont>
    <p:embeddedFont>
      <p:font typeface="Times New Roman" panose="02020603050405020304" pitchFamily="18" charset="0"/>
      <p:regular r:id="rId33"/>
    </p:embeddedFont>
    <p:embeddedFont>
      <p:font typeface="Times New Roman Bold" panose="02020803070505020304" pitchFamily="18" charset="0"/>
      <p:regular r:id="rId34"/>
      <p:bold r:id="rId35"/>
    </p:embeddedFont>
    <p:embeddedFont>
      <p:font typeface="Times New Roman Italics" panose="020B060402020202020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9" d="100"/>
          <a:sy n="49" d="100"/>
        </p:scale>
        <p:origin x="57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spreadsheets/d/1DUF2isFWsqVSYhbaACYtbgcLi_YjDqpE3GLQIVgkKQg/edit#gid=69851113" TargetMode="External"/><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docs.google.com/spreadsheets/d/1DUF2isFWsqVSYhbaACYtbgcLi_YjDqpE3GLQIVgkKQg/edit#gid=69851113" TargetMode="Externa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cs.google.com/spreadsheets/d/1DUF2isFWsqVSYhbaACYtbgcLi_YjDqpE3GLQIVgkKQg/edit#gid=69851113" TargetMode="Externa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docs.google.com/spreadsheets/d/1DUF2isFWsqVSYhbaACYtbgcLi_YjDqpE3GLQIVgkKQg/edit#gid=69851113"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docs.google.com/spreadsheets/d/1DUF2isFWsqVSYhbaACYtbgcLi_YjDqpE3GLQIVgkKQg/edit#gid=69851113"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3" Type="http://schemas.openxmlformats.org/officeDocument/2006/relationships/image" Target="../media/image35.svg"/><Relationship Id="rId18" Type="http://schemas.openxmlformats.org/officeDocument/2006/relationships/image" Target="../media/image40.png"/><Relationship Id="rId26" Type="http://schemas.openxmlformats.org/officeDocument/2006/relationships/image" Target="../media/image48.png"/><Relationship Id="rId39" Type="http://schemas.openxmlformats.org/officeDocument/2006/relationships/image" Target="../media/image61.svg"/><Relationship Id="rId21" Type="http://schemas.openxmlformats.org/officeDocument/2006/relationships/image" Target="../media/image43.svg"/><Relationship Id="rId34" Type="http://schemas.openxmlformats.org/officeDocument/2006/relationships/image" Target="../media/image56.png"/><Relationship Id="rId42" Type="http://schemas.openxmlformats.org/officeDocument/2006/relationships/image" Target="../media/image64.png"/><Relationship Id="rId47" Type="http://schemas.openxmlformats.org/officeDocument/2006/relationships/image" Target="../media/image69.svg"/><Relationship Id="rId50" Type="http://schemas.openxmlformats.org/officeDocument/2006/relationships/hyperlink" Target="https://docs.google.com/spreadsheets/d/1DUF2isFWsqVSYhbaACYtbgcLi_YjDqpE3GLQIVgkKQg/edit#gid=69851113" TargetMode="External"/><Relationship Id="rId7" Type="http://schemas.openxmlformats.org/officeDocument/2006/relationships/image" Target="../media/image29.svg"/><Relationship Id="rId2" Type="http://schemas.openxmlformats.org/officeDocument/2006/relationships/image" Target="../media/image24.png"/><Relationship Id="rId16" Type="http://schemas.openxmlformats.org/officeDocument/2006/relationships/image" Target="../media/image38.png"/><Relationship Id="rId29" Type="http://schemas.openxmlformats.org/officeDocument/2006/relationships/image" Target="../media/image51.svg"/><Relationship Id="rId11" Type="http://schemas.openxmlformats.org/officeDocument/2006/relationships/image" Target="../media/image33.svg"/><Relationship Id="rId24" Type="http://schemas.openxmlformats.org/officeDocument/2006/relationships/image" Target="../media/image46.png"/><Relationship Id="rId32" Type="http://schemas.openxmlformats.org/officeDocument/2006/relationships/image" Target="../media/image54.png"/><Relationship Id="rId37" Type="http://schemas.openxmlformats.org/officeDocument/2006/relationships/image" Target="../media/image59.svg"/><Relationship Id="rId40" Type="http://schemas.openxmlformats.org/officeDocument/2006/relationships/image" Target="../media/image62.png"/><Relationship Id="rId45" Type="http://schemas.openxmlformats.org/officeDocument/2006/relationships/image" Target="../media/image67.svg"/><Relationship Id="rId5" Type="http://schemas.openxmlformats.org/officeDocument/2006/relationships/image" Target="../media/image27.svg"/><Relationship Id="rId15" Type="http://schemas.openxmlformats.org/officeDocument/2006/relationships/image" Target="../media/image37.svg"/><Relationship Id="rId23" Type="http://schemas.openxmlformats.org/officeDocument/2006/relationships/image" Target="../media/image45.svg"/><Relationship Id="rId28" Type="http://schemas.openxmlformats.org/officeDocument/2006/relationships/image" Target="../media/image50.png"/><Relationship Id="rId36" Type="http://schemas.openxmlformats.org/officeDocument/2006/relationships/image" Target="../media/image58.png"/><Relationship Id="rId49" Type="http://schemas.openxmlformats.org/officeDocument/2006/relationships/image" Target="../media/image71.svg"/><Relationship Id="rId10" Type="http://schemas.openxmlformats.org/officeDocument/2006/relationships/image" Target="../media/image32.png"/><Relationship Id="rId19" Type="http://schemas.openxmlformats.org/officeDocument/2006/relationships/image" Target="../media/image41.svg"/><Relationship Id="rId31" Type="http://schemas.openxmlformats.org/officeDocument/2006/relationships/image" Target="../media/image53.svg"/><Relationship Id="rId44" Type="http://schemas.openxmlformats.org/officeDocument/2006/relationships/image" Target="../media/image66.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svg"/><Relationship Id="rId30" Type="http://schemas.openxmlformats.org/officeDocument/2006/relationships/image" Target="../media/image52.png"/><Relationship Id="rId35" Type="http://schemas.openxmlformats.org/officeDocument/2006/relationships/image" Target="../media/image57.svg"/><Relationship Id="rId43" Type="http://schemas.openxmlformats.org/officeDocument/2006/relationships/image" Target="../media/image65.svg"/><Relationship Id="rId48" Type="http://schemas.openxmlformats.org/officeDocument/2006/relationships/image" Target="../media/image70.png"/><Relationship Id="rId8" Type="http://schemas.openxmlformats.org/officeDocument/2006/relationships/image" Target="../media/image30.png"/><Relationship Id="rId3" Type="http://schemas.openxmlformats.org/officeDocument/2006/relationships/image" Target="../media/image25.svg"/><Relationship Id="rId12" Type="http://schemas.openxmlformats.org/officeDocument/2006/relationships/image" Target="../media/image34.png"/><Relationship Id="rId17" Type="http://schemas.openxmlformats.org/officeDocument/2006/relationships/image" Target="../media/image39.svg"/><Relationship Id="rId25" Type="http://schemas.openxmlformats.org/officeDocument/2006/relationships/image" Target="../media/image47.svg"/><Relationship Id="rId33" Type="http://schemas.openxmlformats.org/officeDocument/2006/relationships/image" Target="../media/image55.svg"/><Relationship Id="rId38" Type="http://schemas.openxmlformats.org/officeDocument/2006/relationships/image" Target="../media/image60.png"/><Relationship Id="rId46" Type="http://schemas.openxmlformats.org/officeDocument/2006/relationships/image" Target="../media/image68.png"/><Relationship Id="rId20" Type="http://schemas.openxmlformats.org/officeDocument/2006/relationships/image" Target="../media/image42.png"/><Relationship Id="rId41" Type="http://schemas.openxmlformats.org/officeDocument/2006/relationships/image" Target="../media/image63.svg"/><Relationship Id="rId1" Type="http://schemas.openxmlformats.org/officeDocument/2006/relationships/slideLayout" Target="../slideLayouts/slideLayout7.xml"/><Relationship Id="rId6"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hyperlink" Target="https://docs.google.com/spreadsheets/d/1DUF2isFWsqVSYhbaACYtbgcLi_YjDqpE3GLQIVgkKQg/edit#gid=69851113"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14400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stretch>
              <a:fillRect t="-16645" b="-16645"/>
            </a:stretch>
          </a:blipFill>
        </p:spPr>
      </p:sp>
      <p:sp>
        <p:nvSpPr>
          <p:cNvPr id="3" name="AutoShape 3"/>
          <p:cNvSpPr/>
          <p:nvPr/>
        </p:nvSpPr>
        <p:spPr>
          <a:xfrm rot="3270925">
            <a:off x="-4788987" y="182952"/>
            <a:ext cx="18947486" cy="13960650"/>
          </a:xfrm>
          <a:prstGeom prst="rect">
            <a:avLst/>
          </a:prstGeom>
          <a:solidFill>
            <a:srgbClr val="31356E"/>
          </a:solidFill>
        </p:spPr>
      </p:sp>
      <p:grpSp>
        <p:nvGrpSpPr>
          <p:cNvPr id="4" name="Group 4"/>
          <p:cNvGrpSpPr/>
          <p:nvPr/>
        </p:nvGrpSpPr>
        <p:grpSpPr>
          <a:xfrm>
            <a:off x="15457087" y="-203533"/>
            <a:ext cx="5661826" cy="3806833"/>
            <a:chOff x="0" y="0"/>
            <a:chExt cx="1930400" cy="1297940"/>
          </a:xfrm>
        </p:grpSpPr>
        <p:sp>
          <p:nvSpPr>
            <p:cNvPr id="5" name="Freeform 5"/>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31356E"/>
            </a:solidFill>
          </p:spPr>
        </p:sp>
      </p:grpSp>
      <p:grpSp>
        <p:nvGrpSpPr>
          <p:cNvPr id="6" name="Group 6"/>
          <p:cNvGrpSpPr/>
          <p:nvPr/>
        </p:nvGrpSpPr>
        <p:grpSpPr>
          <a:xfrm>
            <a:off x="-524505" y="3806833"/>
            <a:ext cx="12687300" cy="4357541"/>
            <a:chOff x="0" y="0"/>
            <a:chExt cx="16916400" cy="5810054"/>
          </a:xfrm>
        </p:grpSpPr>
        <p:sp>
          <p:nvSpPr>
            <p:cNvPr id="7" name="TextBox 7"/>
            <p:cNvSpPr txBox="1"/>
            <p:nvPr/>
          </p:nvSpPr>
          <p:spPr>
            <a:xfrm>
              <a:off x="0" y="5218869"/>
              <a:ext cx="16916400" cy="591185"/>
            </a:xfrm>
            <a:prstGeom prst="rect">
              <a:avLst/>
            </a:prstGeom>
          </p:spPr>
          <p:txBody>
            <a:bodyPr lIns="0" tIns="0" rIns="0" bIns="0" rtlCol="0" anchor="t">
              <a:spAutoFit/>
            </a:bodyPr>
            <a:lstStyle/>
            <a:p>
              <a:pPr>
                <a:lnSpc>
                  <a:spcPts val="3779"/>
                </a:lnSpc>
              </a:pPr>
              <a:endParaRPr/>
            </a:p>
          </p:txBody>
        </p:sp>
        <p:sp>
          <p:nvSpPr>
            <p:cNvPr id="8" name="TextBox 8"/>
            <p:cNvSpPr txBox="1"/>
            <p:nvPr/>
          </p:nvSpPr>
          <p:spPr>
            <a:xfrm>
              <a:off x="0" y="287655"/>
              <a:ext cx="16916400" cy="4274188"/>
            </a:xfrm>
            <a:prstGeom prst="rect">
              <a:avLst/>
            </a:prstGeom>
          </p:spPr>
          <p:txBody>
            <a:bodyPr lIns="0" tIns="0" rIns="0" bIns="0" rtlCol="0" anchor="t">
              <a:spAutoFit/>
            </a:bodyPr>
            <a:lstStyle/>
            <a:p>
              <a:pPr algn="ctr">
                <a:lnSpc>
                  <a:spcPts val="11797"/>
                </a:lnSpc>
              </a:pPr>
              <a:r>
                <a:rPr lang="en-US" sz="10725" spc="160">
                  <a:solidFill>
                    <a:srgbClr val="FFFFFF"/>
                  </a:solidFill>
                  <a:latin typeface="Times New Roman"/>
                </a:rPr>
                <a:t>Quản lý hệ thống thông tin đô thị</a:t>
              </a:r>
            </a:p>
          </p:txBody>
        </p:sp>
      </p:grpSp>
      <p:sp>
        <p:nvSpPr>
          <p:cNvPr id="9" name="TextBox 9"/>
          <p:cNvSpPr txBox="1"/>
          <p:nvPr/>
        </p:nvSpPr>
        <p:spPr>
          <a:xfrm>
            <a:off x="627105" y="2930834"/>
            <a:ext cx="8115300" cy="688976"/>
          </a:xfrm>
          <a:prstGeom prst="rect">
            <a:avLst/>
          </a:prstGeom>
        </p:spPr>
        <p:txBody>
          <a:bodyPr lIns="0" tIns="0" rIns="0" bIns="0" rtlCol="0" anchor="t">
            <a:spAutoFit/>
          </a:bodyPr>
          <a:lstStyle/>
          <a:p>
            <a:pPr>
              <a:lnSpc>
                <a:spcPts val="5074"/>
              </a:lnSpc>
            </a:pPr>
            <a:r>
              <a:rPr lang="en-US" sz="3624">
                <a:solidFill>
                  <a:srgbClr val="FFFFFF"/>
                </a:solidFill>
                <a:latin typeface="Times New Roman Italics"/>
              </a:rPr>
              <a:t>Đề Tài Tìm Hiểu: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9885" y="394734"/>
            <a:ext cx="15952573" cy="3745370"/>
            <a:chOff x="0" y="0"/>
            <a:chExt cx="21270097" cy="4993827"/>
          </a:xfrm>
        </p:grpSpPr>
        <p:sp>
          <p:nvSpPr>
            <p:cNvPr id="3" name="TextBox 3"/>
            <p:cNvSpPr txBox="1"/>
            <p:nvPr/>
          </p:nvSpPr>
          <p:spPr>
            <a:xfrm>
              <a:off x="0" y="3284498"/>
              <a:ext cx="21270097" cy="1595022"/>
            </a:xfrm>
            <a:prstGeom prst="rect">
              <a:avLst/>
            </a:prstGeom>
          </p:spPr>
          <p:txBody>
            <a:bodyPr lIns="0" tIns="0" rIns="0" bIns="0" rtlCol="0" anchor="t">
              <a:spAutoFit/>
            </a:bodyPr>
            <a:lstStyle/>
            <a:p>
              <a:pPr>
                <a:lnSpc>
                  <a:spcPts val="4676"/>
                </a:lnSpc>
              </a:pPr>
              <a:r>
                <a:rPr lang="en-US" sz="3340">
                  <a:solidFill>
                    <a:srgbClr val="242424"/>
                  </a:solidFill>
                  <a:latin typeface="Times New Roman"/>
                </a:rPr>
                <a:t> Sản phẩm : Bản đồ dân cư, thống kê về cơ sở hạ tầng xã hội</a:t>
              </a:r>
            </a:p>
            <a:p>
              <a:pPr>
                <a:lnSpc>
                  <a:spcPts val="4676"/>
                </a:lnSpc>
              </a:pPr>
              <a:endParaRPr lang="en-US" sz="3340">
                <a:solidFill>
                  <a:srgbClr val="242424"/>
                </a:solidFill>
                <a:latin typeface="Times New Roman"/>
              </a:endParaRPr>
            </a:p>
          </p:txBody>
        </p:sp>
        <p:sp>
          <p:nvSpPr>
            <p:cNvPr id="4" name="TextBox 4"/>
            <p:cNvSpPr txBox="1"/>
            <p:nvPr/>
          </p:nvSpPr>
          <p:spPr>
            <a:xfrm>
              <a:off x="0" y="-95250"/>
              <a:ext cx="21270097" cy="1022350"/>
            </a:xfrm>
            <a:prstGeom prst="rect">
              <a:avLst/>
            </a:prstGeom>
          </p:spPr>
          <p:txBody>
            <a:bodyPr lIns="0" tIns="0" rIns="0" bIns="0" rtlCol="0" anchor="t">
              <a:spAutoFit/>
            </a:bodyPr>
            <a:lstStyle/>
            <a:p>
              <a:pPr>
                <a:lnSpc>
                  <a:spcPts val="5545"/>
                </a:lnSpc>
              </a:pPr>
              <a:r>
                <a:rPr lang="en-US" sz="4620">
                  <a:solidFill>
                    <a:srgbClr val="31356E"/>
                  </a:solidFill>
                  <a:latin typeface="Times New Roman"/>
                </a:rPr>
                <a:t>  5. Quản lý dân cư và dịch vụ xã hội</a:t>
              </a:r>
            </a:p>
          </p:txBody>
        </p:sp>
        <p:sp>
          <p:nvSpPr>
            <p:cNvPr id="5" name="TextBox 5"/>
            <p:cNvSpPr txBox="1"/>
            <p:nvPr/>
          </p:nvSpPr>
          <p:spPr>
            <a:xfrm>
              <a:off x="0" y="1366021"/>
              <a:ext cx="21270097" cy="1422400"/>
            </a:xfrm>
            <a:prstGeom prst="rect">
              <a:avLst/>
            </a:prstGeom>
          </p:spPr>
          <p:txBody>
            <a:bodyPr lIns="0" tIns="0" rIns="0" bIns="0" rtlCol="0" anchor="t">
              <a:spAutoFit/>
            </a:bodyPr>
            <a:lstStyle/>
            <a:p>
              <a:pPr>
                <a:lnSpc>
                  <a:spcPts val="4008"/>
                </a:lnSpc>
              </a:pPr>
              <a:r>
                <a:rPr lang="en-US" sz="3340">
                  <a:solidFill>
                    <a:srgbClr val="242424"/>
                  </a:solidFill>
                  <a:latin typeface="Times New Roman"/>
                </a:rPr>
                <a:t>Tính năng: Theo dõi sự phát triển dân số , quản lý thông tin nhân khẩu đánh giá tình trạng giáo dục, y tế , và các dịch vụ xã hội khác</a:t>
              </a:r>
            </a:p>
          </p:txBody>
        </p:sp>
      </p:grpSp>
      <p:grpSp>
        <p:nvGrpSpPr>
          <p:cNvPr id="6" name="Group 6"/>
          <p:cNvGrpSpPr/>
          <p:nvPr/>
        </p:nvGrpSpPr>
        <p:grpSpPr>
          <a:xfrm rot="-10800000">
            <a:off x="16428230" y="0"/>
            <a:ext cx="1859770" cy="1856795"/>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grpSp>
        <p:nvGrpSpPr>
          <p:cNvPr id="8" name="Group 8"/>
          <p:cNvGrpSpPr/>
          <p:nvPr/>
        </p:nvGrpSpPr>
        <p:grpSpPr>
          <a:xfrm>
            <a:off x="0" y="8430205"/>
            <a:ext cx="1859770" cy="1856795"/>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sp>
        <p:nvSpPr>
          <p:cNvPr id="10" name="Freeform 10"/>
          <p:cNvSpPr/>
          <p:nvPr/>
        </p:nvSpPr>
        <p:spPr>
          <a:xfrm>
            <a:off x="3167283" y="3464649"/>
            <a:ext cx="9420299" cy="5581917"/>
          </a:xfrm>
          <a:custGeom>
            <a:avLst/>
            <a:gdLst/>
            <a:ahLst/>
            <a:cxnLst/>
            <a:rect l="l" t="t" r="r" b="b"/>
            <a:pathLst>
              <a:path w="9420299" h="5581917">
                <a:moveTo>
                  <a:pt x="0" y="0"/>
                </a:moveTo>
                <a:lnTo>
                  <a:pt x="9420299" y="0"/>
                </a:lnTo>
                <a:lnTo>
                  <a:pt x="9420299" y="5581918"/>
                </a:lnTo>
                <a:lnTo>
                  <a:pt x="0" y="5581918"/>
                </a:lnTo>
                <a:lnTo>
                  <a:pt x="0" y="0"/>
                </a:lnTo>
                <a:close/>
              </a:path>
            </a:pathLst>
          </a:custGeom>
          <a:blipFill>
            <a:blip r:embed="rId2"/>
            <a:stretch>
              <a:fillRect/>
            </a:stretch>
          </a:blipFill>
        </p:spPr>
      </p:sp>
      <p:sp>
        <p:nvSpPr>
          <p:cNvPr id="11" name="TextBox 11"/>
          <p:cNvSpPr txBox="1"/>
          <p:nvPr/>
        </p:nvSpPr>
        <p:spPr>
          <a:xfrm>
            <a:off x="2696430" y="9201150"/>
            <a:ext cx="11217622" cy="514350"/>
          </a:xfrm>
          <a:prstGeom prst="rect">
            <a:avLst/>
          </a:prstGeom>
        </p:spPr>
        <p:txBody>
          <a:bodyPr lIns="0" tIns="0" rIns="0" bIns="0" rtlCol="0" anchor="t">
            <a:spAutoFit/>
          </a:bodyPr>
          <a:lstStyle/>
          <a:p>
            <a:pPr algn="ctr">
              <a:lnSpc>
                <a:spcPts val="4200"/>
              </a:lnSpc>
            </a:pPr>
            <a:r>
              <a:rPr lang="en-US" sz="3000">
                <a:solidFill>
                  <a:srgbClr val="242424"/>
                </a:solidFill>
                <a:latin typeface="Noto Sans Italics"/>
              </a:rPr>
              <a:t> Hình 6: Ứng dụng GIS trong quản lý dịch bệnh và mức độ lây lan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29743" y="-2844454"/>
            <a:ext cx="18947486" cy="13960650"/>
          </a:xfrm>
          <a:prstGeom prst="rect">
            <a:avLst/>
          </a:prstGeom>
          <a:solidFill>
            <a:srgbClr val="31356E"/>
          </a:solidFill>
        </p:spPr>
      </p:sp>
      <p:sp>
        <p:nvSpPr>
          <p:cNvPr id="3" name="TextBox 3"/>
          <p:cNvSpPr txBox="1"/>
          <p:nvPr/>
        </p:nvSpPr>
        <p:spPr>
          <a:xfrm>
            <a:off x="654928" y="22222"/>
            <a:ext cx="16604372" cy="2390775"/>
          </a:xfrm>
          <a:prstGeom prst="rect">
            <a:avLst/>
          </a:prstGeom>
        </p:spPr>
        <p:txBody>
          <a:bodyPr lIns="0" tIns="0" rIns="0" bIns="0" rtlCol="0" anchor="t">
            <a:spAutoFit/>
          </a:bodyPr>
          <a:lstStyle/>
          <a:p>
            <a:pPr>
              <a:lnSpc>
                <a:spcPts val="8879"/>
              </a:lnSpc>
            </a:pPr>
            <a:r>
              <a:rPr lang="en-US" sz="7399">
                <a:solidFill>
                  <a:srgbClr val="FFFFFF"/>
                </a:solidFill>
                <a:latin typeface="Times New Roman"/>
              </a:rPr>
              <a:t>IV. Các dữ liệu sử dụng trong hệ thống GIS trong quản lý và quy hoạch đô thị</a:t>
            </a:r>
          </a:p>
        </p:txBody>
      </p:sp>
      <p:sp>
        <p:nvSpPr>
          <p:cNvPr id="4" name="TextBox 4"/>
          <p:cNvSpPr txBox="1"/>
          <p:nvPr/>
        </p:nvSpPr>
        <p:spPr>
          <a:xfrm>
            <a:off x="1028700" y="2613022"/>
            <a:ext cx="13240840" cy="923951"/>
          </a:xfrm>
          <a:prstGeom prst="rect">
            <a:avLst/>
          </a:prstGeom>
        </p:spPr>
        <p:txBody>
          <a:bodyPr lIns="0" tIns="0" rIns="0" bIns="0" rtlCol="0" anchor="t">
            <a:spAutoFit/>
          </a:bodyPr>
          <a:lstStyle/>
          <a:p>
            <a:pPr>
              <a:lnSpc>
                <a:spcPts val="6823"/>
              </a:lnSpc>
              <a:spcBef>
                <a:spcPct val="0"/>
              </a:spcBef>
            </a:pPr>
            <a:r>
              <a:rPr lang="en-US" sz="4873">
                <a:solidFill>
                  <a:srgbClr val="FFFFFF"/>
                </a:solidFill>
                <a:latin typeface="Times New Roman Italics"/>
              </a:rPr>
              <a:t>a. Nguồn dữ liệu:</a:t>
            </a:r>
          </a:p>
        </p:txBody>
      </p:sp>
      <p:sp>
        <p:nvSpPr>
          <p:cNvPr id="5" name="TextBox 5"/>
          <p:cNvSpPr txBox="1"/>
          <p:nvPr/>
        </p:nvSpPr>
        <p:spPr>
          <a:xfrm>
            <a:off x="1651458" y="3676413"/>
            <a:ext cx="10363876" cy="5581887"/>
          </a:xfrm>
          <a:prstGeom prst="rect">
            <a:avLst/>
          </a:prstGeom>
        </p:spPr>
        <p:txBody>
          <a:bodyPr lIns="0" tIns="0" rIns="0" bIns="0" rtlCol="0" anchor="t">
            <a:spAutoFit/>
          </a:bodyPr>
          <a:lstStyle/>
          <a:p>
            <a:pPr algn="just">
              <a:lnSpc>
                <a:spcPts val="7298"/>
              </a:lnSpc>
            </a:pPr>
            <a:r>
              <a:rPr lang="en-US" sz="4708">
                <a:solidFill>
                  <a:srgbClr val="FFFFFF"/>
                </a:solidFill>
                <a:latin typeface="Times New Roman"/>
              </a:rPr>
              <a:t>1. Dữ liệu không gian</a:t>
            </a:r>
          </a:p>
          <a:p>
            <a:pPr algn="just">
              <a:lnSpc>
                <a:spcPts val="7298"/>
              </a:lnSpc>
            </a:pPr>
            <a:r>
              <a:rPr lang="en-US" sz="4708">
                <a:solidFill>
                  <a:srgbClr val="FFFFFF"/>
                </a:solidFill>
                <a:latin typeface="Times New Roman"/>
              </a:rPr>
              <a:t>2. Dữ liệu hạ tầng</a:t>
            </a:r>
          </a:p>
          <a:p>
            <a:pPr algn="just">
              <a:lnSpc>
                <a:spcPts val="7298"/>
              </a:lnSpc>
            </a:pPr>
            <a:r>
              <a:rPr lang="en-US" sz="4708">
                <a:solidFill>
                  <a:srgbClr val="FFFFFF"/>
                </a:solidFill>
                <a:latin typeface="Times New Roman"/>
              </a:rPr>
              <a:t>3. Dữ liệu môi trường</a:t>
            </a:r>
          </a:p>
          <a:p>
            <a:pPr algn="just">
              <a:lnSpc>
                <a:spcPts val="7298"/>
              </a:lnSpc>
            </a:pPr>
            <a:r>
              <a:rPr lang="en-US" sz="4708">
                <a:solidFill>
                  <a:srgbClr val="FFFFFF"/>
                </a:solidFill>
                <a:latin typeface="Times New Roman"/>
              </a:rPr>
              <a:t>4. Dữ liệu dân cư</a:t>
            </a:r>
          </a:p>
          <a:p>
            <a:pPr algn="just">
              <a:lnSpc>
                <a:spcPts val="7298"/>
              </a:lnSpc>
            </a:pPr>
            <a:endParaRPr lang="en-US" sz="4708">
              <a:solidFill>
                <a:srgbClr val="FFFFFF"/>
              </a:solidFill>
              <a:latin typeface="Times New Roman"/>
            </a:endParaRPr>
          </a:p>
          <a:p>
            <a:pPr algn="just">
              <a:lnSpc>
                <a:spcPts val="7298"/>
              </a:lnSpc>
            </a:pPr>
            <a:endParaRPr lang="en-US" sz="4708">
              <a:solidFill>
                <a:srgbClr val="FFFFFF"/>
              </a:solidFill>
              <a:latin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1860" y="-412338"/>
            <a:ext cx="19079840" cy="11850728"/>
          </a:xfrm>
          <a:custGeom>
            <a:avLst/>
            <a:gdLst/>
            <a:ahLst/>
            <a:cxnLst/>
            <a:rect l="l" t="t" r="r" b="b"/>
            <a:pathLst>
              <a:path w="19079840" h="11850728">
                <a:moveTo>
                  <a:pt x="0" y="0"/>
                </a:moveTo>
                <a:lnTo>
                  <a:pt x="19079840" y="0"/>
                </a:lnTo>
                <a:lnTo>
                  <a:pt x="19079840" y="11850728"/>
                </a:lnTo>
                <a:lnTo>
                  <a:pt x="0" y="11850728"/>
                </a:lnTo>
                <a:lnTo>
                  <a:pt x="0" y="0"/>
                </a:lnTo>
                <a:close/>
              </a:path>
            </a:pathLst>
          </a:custGeom>
          <a:blipFill>
            <a:blip r:embed="rId2"/>
            <a:stretch>
              <a:fillRect t="-10123" b="-10123"/>
            </a:stretch>
          </a:blipFill>
        </p:spPr>
      </p:sp>
      <p:grpSp>
        <p:nvGrpSpPr>
          <p:cNvPr id="3" name="Group 3"/>
          <p:cNvGrpSpPr/>
          <p:nvPr/>
        </p:nvGrpSpPr>
        <p:grpSpPr>
          <a:xfrm rot="5400000">
            <a:off x="-3554" y="3554"/>
            <a:ext cx="4441925" cy="4434818"/>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grpSp>
        <p:nvGrpSpPr>
          <p:cNvPr id="5" name="Group 5"/>
          <p:cNvGrpSpPr/>
          <p:nvPr/>
        </p:nvGrpSpPr>
        <p:grpSpPr>
          <a:xfrm rot="-5400000">
            <a:off x="-1227907" y="-10015789"/>
            <a:ext cx="20743814" cy="2071062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sp>
        <p:nvSpPr>
          <p:cNvPr id="7" name="Freeform 7"/>
          <p:cNvSpPr/>
          <p:nvPr/>
        </p:nvSpPr>
        <p:spPr>
          <a:xfrm>
            <a:off x="9268060" y="4314328"/>
            <a:ext cx="9206487" cy="5228601"/>
          </a:xfrm>
          <a:custGeom>
            <a:avLst/>
            <a:gdLst/>
            <a:ahLst/>
            <a:cxnLst/>
            <a:rect l="l" t="t" r="r" b="b"/>
            <a:pathLst>
              <a:path w="9206487" h="5228601">
                <a:moveTo>
                  <a:pt x="0" y="0"/>
                </a:moveTo>
                <a:lnTo>
                  <a:pt x="9206487" y="0"/>
                </a:lnTo>
                <a:lnTo>
                  <a:pt x="9206487" y="5228601"/>
                </a:lnTo>
                <a:lnTo>
                  <a:pt x="0" y="5228601"/>
                </a:lnTo>
                <a:lnTo>
                  <a:pt x="0" y="0"/>
                </a:lnTo>
                <a:close/>
              </a:path>
            </a:pathLst>
          </a:custGeom>
          <a:blipFill>
            <a:blip r:embed="rId3"/>
            <a:stretch>
              <a:fillRect t="-3744" r="-5186" b="-3744"/>
            </a:stretch>
          </a:blipFill>
        </p:spPr>
      </p:sp>
      <p:sp>
        <p:nvSpPr>
          <p:cNvPr id="8" name="Freeform 8"/>
          <p:cNvSpPr/>
          <p:nvPr/>
        </p:nvSpPr>
        <p:spPr>
          <a:xfrm>
            <a:off x="0" y="4314328"/>
            <a:ext cx="8106498" cy="5228601"/>
          </a:xfrm>
          <a:custGeom>
            <a:avLst/>
            <a:gdLst/>
            <a:ahLst/>
            <a:cxnLst/>
            <a:rect l="l" t="t" r="r" b="b"/>
            <a:pathLst>
              <a:path w="8106498" h="5228601">
                <a:moveTo>
                  <a:pt x="0" y="0"/>
                </a:moveTo>
                <a:lnTo>
                  <a:pt x="8106498" y="0"/>
                </a:lnTo>
                <a:lnTo>
                  <a:pt x="8106498" y="5228601"/>
                </a:lnTo>
                <a:lnTo>
                  <a:pt x="0" y="5228601"/>
                </a:lnTo>
                <a:lnTo>
                  <a:pt x="0" y="0"/>
                </a:lnTo>
                <a:close/>
              </a:path>
            </a:pathLst>
          </a:custGeom>
          <a:blipFill>
            <a:blip r:embed="rId4"/>
            <a:stretch>
              <a:fillRect t="-12608" b="-3052"/>
            </a:stretch>
          </a:blipFill>
        </p:spPr>
      </p:sp>
      <p:sp>
        <p:nvSpPr>
          <p:cNvPr id="9" name="TextBox 9"/>
          <p:cNvSpPr txBox="1"/>
          <p:nvPr/>
        </p:nvSpPr>
        <p:spPr>
          <a:xfrm>
            <a:off x="9700054" y="519726"/>
            <a:ext cx="7100804" cy="3533713"/>
          </a:xfrm>
          <a:prstGeom prst="rect">
            <a:avLst/>
          </a:prstGeom>
        </p:spPr>
        <p:txBody>
          <a:bodyPr lIns="0" tIns="0" rIns="0" bIns="0" rtlCol="0" anchor="t">
            <a:spAutoFit/>
          </a:bodyPr>
          <a:lstStyle/>
          <a:p>
            <a:pPr algn="ctr">
              <a:lnSpc>
                <a:spcPts val="6828"/>
              </a:lnSpc>
              <a:spcBef>
                <a:spcPct val="0"/>
              </a:spcBef>
            </a:pPr>
            <a:r>
              <a:rPr lang="en-US" sz="4877">
                <a:solidFill>
                  <a:srgbClr val="FFFFFF"/>
                </a:solidFill>
                <a:latin typeface="Times New Roman"/>
              </a:rPr>
              <a:t>1. Dữ liệu không gian bao gồm: Bản đồ địa hình, ảnh vệ tinh, dữ liệu LIDAR</a:t>
            </a:r>
          </a:p>
        </p:txBody>
      </p:sp>
      <p:sp>
        <p:nvSpPr>
          <p:cNvPr id="10" name="TextBox 10"/>
          <p:cNvSpPr txBox="1"/>
          <p:nvPr/>
        </p:nvSpPr>
        <p:spPr>
          <a:xfrm>
            <a:off x="956582" y="9324738"/>
            <a:ext cx="6193334" cy="962262"/>
          </a:xfrm>
          <a:prstGeom prst="rect">
            <a:avLst/>
          </a:prstGeom>
        </p:spPr>
        <p:txBody>
          <a:bodyPr lIns="0" tIns="0" rIns="0" bIns="0" rtlCol="0" anchor="t">
            <a:spAutoFit/>
          </a:bodyPr>
          <a:lstStyle/>
          <a:p>
            <a:pPr algn="ctr">
              <a:lnSpc>
                <a:spcPts val="7298"/>
              </a:lnSpc>
              <a:spcBef>
                <a:spcPct val="0"/>
              </a:spcBef>
            </a:pPr>
            <a:r>
              <a:rPr lang="en-US" sz="4708">
                <a:solidFill>
                  <a:srgbClr val="FFFFFF"/>
                </a:solidFill>
                <a:latin typeface="Times New Roman Italics"/>
              </a:rPr>
              <a:t>hình 7: bản đồ khu đô thị</a:t>
            </a:r>
          </a:p>
        </p:txBody>
      </p:sp>
      <p:sp>
        <p:nvSpPr>
          <p:cNvPr id="11" name="TextBox 11"/>
          <p:cNvSpPr txBox="1"/>
          <p:nvPr/>
        </p:nvSpPr>
        <p:spPr>
          <a:xfrm>
            <a:off x="9121676" y="9324738"/>
            <a:ext cx="8731895" cy="962262"/>
          </a:xfrm>
          <a:prstGeom prst="rect">
            <a:avLst/>
          </a:prstGeom>
        </p:spPr>
        <p:txBody>
          <a:bodyPr lIns="0" tIns="0" rIns="0" bIns="0" rtlCol="0" anchor="t">
            <a:spAutoFit/>
          </a:bodyPr>
          <a:lstStyle/>
          <a:p>
            <a:pPr algn="ctr">
              <a:lnSpc>
                <a:spcPts val="7298"/>
              </a:lnSpc>
              <a:spcBef>
                <a:spcPct val="0"/>
              </a:spcBef>
            </a:pPr>
            <a:r>
              <a:rPr lang="en-US" sz="4708">
                <a:solidFill>
                  <a:srgbClr val="FFFFFF"/>
                </a:solidFill>
                <a:latin typeface="Times New Roman Italics"/>
              </a:rPr>
              <a:t>hình 8: ảnh vệ tinh chụp khu đô thị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a:off x="6204651" y="-1012627"/>
            <a:ext cx="16217135" cy="11577232"/>
          </a:xfrm>
          <a:custGeom>
            <a:avLst/>
            <a:gdLst/>
            <a:ahLst/>
            <a:cxnLst/>
            <a:rect l="l" t="t" r="r" b="b"/>
            <a:pathLst>
              <a:path w="16217135" h="11577232">
                <a:moveTo>
                  <a:pt x="0" y="0"/>
                </a:moveTo>
                <a:lnTo>
                  <a:pt x="16217134" y="0"/>
                </a:lnTo>
                <a:lnTo>
                  <a:pt x="16217134" y="11577232"/>
                </a:lnTo>
                <a:lnTo>
                  <a:pt x="0" y="11577232"/>
                </a:lnTo>
                <a:lnTo>
                  <a:pt x="0" y="0"/>
                </a:lnTo>
                <a:close/>
              </a:path>
            </a:pathLst>
          </a:custGeom>
          <a:blipFill>
            <a:blip r:embed="rId2"/>
            <a:stretch>
              <a:fillRect/>
            </a:stretch>
          </a:blipFill>
        </p:spPr>
      </p:sp>
      <p:grpSp>
        <p:nvGrpSpPr>
          <p:cNvPr id="3" name="Group 3"/>
          <p:cNvGrpSpPr/>
          <p:nvPr/>
        </p:nvGrpSpPr>
        <p:grpSpPr>
          <a:xfrm rot="-10800000">
            <a:off x="14313218" y="0"/>
            <a:ext cx="3974782" cy="3968422"/>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grpSp>
        <p:nvGrpSpPr>
          <p:cNvPr id="5" name="Group 5"/>
          <p:cNvGrpSpPr>
            <a:grpSpLocks noChangeAspect="1"/>
          </p:cNvGrpSpPr>
          <p:nvPr/>
        </p:nvGrpSpPr>
        <p:grpSpPr>
          <a:xfrm rot="6307836">
            <a:off x="-708946" y="-478450"/>
            <a:ext cx="25503590" cy="22086109"/>
            <a:chOff x="0" y="0"/>
            <a:chExt cx="6350000" cy="5499100"/>
          </a:xfrm>
        </p:grpSpPr>
        <p:sp>
          <p:nvSpPr>
            <p:cNvPr id="6" name="Freeform 6"/>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31356E"/>
            </a:solidFill>
          </p:spPr>
        </p:sp>
      </p:grpSp>
      <p:sp>
        <p:nvSpPr>
          <p:cNvPr id="7" name="Freeform 7"/>
          <p:cNvSpPr/>
          <p:nvPr/>
        </p:nvSpPr>
        <p:spPr>
          <a:xfrm>
            <a:off x="311961" y="4345559"/>
            <a:ext cx="8832039" cy="4995650"/>
          </a:xfrm>
          <a:custGeom>
            <a:avLst/>
            <a:gdLst/>
            <a:ahLst/>
            <a:cxnLst/>
            <a:rect l="l" t="t" r="r" b="b"/>
            <a:pathLst>
              <a:path w="8832039" h="4995650">
                <a:moveTo>
                  <a:pt x="0" y="0"/>
                </a:moveTo>
                <a:lnTo>
                  <a:pt x="8832039" y="0"/>
                </a:lnTo>
                <a:lnTo>
                  <a:pt x="8832039" y="4995649"/>
                </a:lnTo>
                <a:lnTo>
                  <a:pt x="0" y="4995649"/>
                </a:lnTo>
                <a:lnTo>
                  <a:pt x="0" y="0"/>
                </a:lnTo>
                <a:close/>
              </a:path>
            </a:pathLst>
          </a:custGeom>
          <a:blipFill>
            <a:blip r:embed="rId3"/>
            <a:stretch>
              <a:fillRect b="-17932"/>
            </a:stretch>
          </a:blipFill>
        </p:spPr>
      </p:sp>
      <p:sp>
        <p:nvSpPr>
          <p:cNvPr id="8" name="Freeform 8"/>
          <p:cNvSpPr/>
          <p:nvPr/>
        </p:nvSpPr>
        <p:spPr>
          <a:xfrm>
            <a:off x="9423782" y="4345559"/>
            <a:ext cx="8876437" cy="4995650"/>
          </a:xfrm>
          <a:custGeom>
            <a:avLst/>
            <a:gdLst/>
            <a:ahLst/>
            <a:cxnLst/>
            <a:rect l="l" t="t" r="r" b="b"/>
            <a:pathLst>
              <a:path w="8876437" h="4995650">
                <a:moveTo>
                  <a:pt x="0" y="0"/>
                </a:moveTo>
                <a:lnTo>
                  <a:pt x="8876437" y="0"/>
                </a:lnTo>
                <a:lnTo>
                  <a:pt x="8876437" y="4995649"/>
                </a:lnTo>
                <a:lnTo>
                  <a:pt x="0" y="4995649"/>
                </a:lnTo>
                <a:lnTo>
                  <a:pt x="0" y="0"/>
                </a:lnTo>
                <a:close/>
              </a:path>
            </a:pathLst>
          </a:custGeom>
          <a:blipFill>
            <a:blip r:embed="rId4"/>
            <a:stretch>
              <a:fillRect t="-16160"/>
            </a:stretch>
          </a:blipFill>
        </p:spPr>
      </p:sp>
      <p:sp>
        <p:nvSpPr>
          <p:cNvPr id="9" name="TextBox 9"/>
          <p:cNvSpPr txBox="1"/>
          <p:nvPr/>
        </p:nvSpPr>
        <p:spPr>
          <a:xfrm>
            <a:off x="0" y="144125"/>
            <a:ext cx="9246486" cy="2930644"/>
          </a:xfrm>
          <a:prstGeom prst="rect">
            <a:avLst/>
          </a:prstGeom>
        </p:spPr>
        <p:txBody>
          <a:bodyPr lIns="0" tIns="0" rIns="0" bIns="0" rtlCol="0" anchor="t">
            <a:spAutoFit/>
          </a:bodyPr>
          <a:lstStyle/>
          <a:p>
            <a:pPr algn="ctr">
              <a:lnSpc>
                <a:spcPts val="7518"/>
              </a:lnSpc>
              <a:spcBef>
                <a:spcPct val="0"/>
              </a:spcBef>
            </a:pPr>
            <a:r>
              <a:rPr lang="en-US" sz="5370">
                <a:solidFill>
                  <a:srgbClr val="FFFFFF"/>
                </a:solidFill>
                <a:latin typeface="Times New Roman"/>
              </a:rPr>
              <a:t>2. Dữ liệu hạ tầng: Thông tin về đường giao thông, hệ thống thoát nước, lưới điện và nước</a:t>
            </a:r>
          </a:p>
        </p:txBody>
      </p:sp>
      <p:sp>
        <p:nvSpPr>
          <p:cNvPr id="10" name="TextBox 10"/>
          <p:cNvSpPr txBox="1"/>
          <p:nvPr/>
        </p:nvSpPr>
        <p:spPr>
          <a:xfrm>
            <a:off x="311961" y="9569808"/>
            <a:ext cx="8479049" cy="586047"/>
          </a:xfrm>
          <a:prstGeom prst="rect">
            <a:avLst/>
          </a:prstGeom>
        </p:spPr>
        <p:txBody>
          <a:bodyPr lIns="0" tIns="0" rIns="0" bIns="0" rtlCol="0" anchor="t">
            <a:spAutoFit/>
          </a:bodyPr>
          <a:lstStyle/>
          <a:p>
            <a:pPr algn="ctr">
              <a:lnSpc>
                <a:spcPts val="4474"/>
              </a:lnSpc>
              <a:spcBef>
                <a:spcPct val="0"/>
              </a:spcBef>
            </a:pPr>
            <a:r>
              <a:rPr lang="en-US" sz="2887">
                <a:solidFill>
                  <a:srgbClr val="FFFFFF"/>
                </a:solidFill>
                <a:latin typeface="Times New Roman Italics"/>
              </a:rPr>
              <a:t>hình 8: bản đồ giao thông khu đô thị </a:t>
            </a:r>
          </a:p>
        </p:txBody>
      </p:sp>
      <p:sp>
        <p:nvSpPr>
          <p:cNvPr id="11" name="TextBox 11"/>
          <p:cNvSpPr txBox="1"/>
          <p:nvPr/>
        </p:nvSpPr>
        <p:spPr>
          <a:xfrm>
            <a:off x="9423782" y="9579604"/>
            <a:ext cx="8185041" cy="571177"/>
          </a:xfrm>
          <a:prstGeom prst="rect">
            <a:avLst/>
          </a:prstGeom>
        </p:spPr>
        <p:txBody>
          <a:bodyPr lIns="0" tIns="0" rIns="0" bIns="0" rtlCol="0" anchor="t">
            <a:spAutoFit/>
          </a:bodyPr>
          <a:lstStyle/>
          <a:p>
            <a:pPr algn="ctr">
              <a:lnSpc>
                <a:spcPts val="4329"/>
              </a:lnSpc>
              <a:spcBef>
                <a:spcPct val="0"/>
              </a:spcBef>
            </a:pPr>
            <a:r>
              <a:rPr lang="en-US" sz="2792">
                <a:solidFill>
                  <a:srgbClr val="FFFFFF"/>
                </a:solidFill>
                <a:latin typeface="Times New Roman Italics"/>
              </a:rPr>
              <a:t>hình 9: bản đồ hệ thống thoát  nước khu đô thị</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69366" y="272806"/>
            <a:ext cx="12307330" cy="1702078"/>
          </a:xfrm>
          <a:prstGeom prst="rect">
            <a:avLst/>
          </a:prstGeom>
        </p:spPr>
        <p:txBody>
          <a:bodyPr lIns="0" tIns="0" rIns="0" bIns="0" rtlCol="0" anchor="t">
            <a:spAutoFit/>
          </a:bodyPr>
          <a:lstStyle/>
          <a:p>
            <a:pPr algn="ctr">
              <a:lnSpc>
                <a:spcPts val="6459"/>
              </a:lnSpc>
              <a:spcBef>
                <a:spcPct val="0"/>
              </a:spcBef>
            </a:pPr>
            <a:r>
              <a:rPr lang="en-US" sz="4614">
                <a:solidFill>
                  <a:srgbClr val="31356E"/>
                </a:solidFill>
                <a:latin typeface="Times New Roman"/>
              </a:rPr>
              <a:t>3. Dữ liệu môi trường: Dữ liệu về chất lượng không khí, nước, môi trường sống.</a:t>
            </a:r>
          </a:p>
        </p:txBody>
      </p:sp>
      <p:grpSp>
        <p:nvGrpSpPr>
          <p:cNvPr id="3" name="Group 3"/>
          <p:cNvGrpSpPr/>
          <p:nvPr/>
        </p:nvGrpSpPr>
        <p:grpSpPr>
          <a:xfrm rot="-10800000">
            <a:off x="16108090" y="0"/>
            <a:ext cx="2586422" cy="2582284"/>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grpSp>
        <p:nvGrpSpPr>
          <p:cNvPr id="5" name="Group 5"/>
          <p:cNvGrpSpPr/>
          <p:nvPr/>
        </p:nvGrpSpPr>
        <p:grpSpPr>
          <a:xfrm>
            <a:off x="0" y="7721745"/>
            <a:ext cx="2569366" cy="2565255"/>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sp>
        <p:nvSpPr>
          <p:cNvPr id="7" name="TextBox 7"/>
          <p:cNvSpPr txBox="1"/>
          <p:nvPr/>
        </p:nvSpPr>
        <p:spPr>
          <a:xfrm>
            <a:off x="0" y="3152657"/>
            <a:ext cx="18288000" cy="3734037"/>
          </a:xfrm>
          <a:prstGeom prst="rect">
            <a:avLst/>
          </a:prstGeom>
        </p:spPr>
        <p:txBody>
          <a:bodyPr lIns="0" tIns="0" rIns="0" bIns="0" rtlCol="0" anchor="t">
            <a:spAutoFit/>
          </a:bodyPr>
          <a:lstStyle/>
          <a:p>
            <a:pPr algn="ctr">
              <a:lnSpc>
                <a:spcPts val="7298"/>
              </a:lnSpc>
              <a:spcBef>
                <a:spcPct val="0"/>
              </a:spcBef>
            </a:pPr>
            <a:r>
              <a:rPr lang="en-US" sz="4708">
                <a:solidFill>
                  <a:srgbClr val="31356E"/>
                </a:solidFill>
                <a:latin typeface="Times New Roman"/>
              </a:rPr>
              <a:t> Dữ liệu về chất lượng không khí có thể đến từ cảm biến đo chất lượng không khí đặt trong thành phố, dữ liệu về chất lượng nước từ các trạm đo nước, và dữ liệu về môi trường sống có thể thu thập từ các nghiên cứu sinh thái.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609737"/>
            <a:ext cx="15277042" cy="1972547"/>
          </a:xfrm>
          <a:prstGeom prst="rect">
            <a:avLst/>
          </a:prstGeom>
        </p:spPr>
        <p:txBody>
          <a:bodyPr lIns="0" tIns="0" rIns="0" bIns="0" rtlCol="0" anchor="t">
            <a:spAutoFit/>
          </a:bodyPr>
          <a:lstStyle/>
          <a:p>
            <a:pPr algn="just">
              <a:lnSpc>
                <a:spcPts val="7608"/>
              </a:lnSpc>
              <a:spcBef>
                <a:spcPct val="0"/>
              </a:spcBef>
            </a:pPr>
            <a:r>
              <a:rPr lang="en-US" sz="4908">
                <a:solidFill>
                  <a:srgbClr val="31356E"/>
                </a:solidFill>
                <a:latin typeface="Times New Roman"/>
              </a:rPr>
              <a:t>4. Dữ liệu dân cư:Thông tin nhân khẩu, dữ liệu từ các cơ quan thống kê và các nguồn khác</a:t>
            </a:r>
          </a:p>
        </p:txBody>
      </p:sp>
      <p:grpSp>
        <p:nvGrpSpPr>
          <p:cNvPr id="3" name="Group 3"/>
          <p:cNvGrpSpPr/>
          <p:nvPr/>
        </p:nvGrpSpPr>
        <p:grpSpPr>
          <a:xfrm rot="-10800000">
            <a:off x="16108090" y="0"/>
            <a:ext cx="2586422" cy="2582284"/>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grpSp>
        <p:nvGrpSpPr>
          <p:cNvPr id="5" name="Group 5"/>
          <p:cNvGrpSpPr/>
          <p:nvPr/>
        </p:nvGrpSpPr>
        <p:grpSpPr>
          <a:xfrm>
            <a:off x="0" y="7721745"/>
            <a:ext cx="2569366" cy="2565255"/>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sp>
        <p:nvSpPr>
          <p:cNvPr id="7" name="TextBox 7"/>
          <p:cNvSpPr txBox="1"/>
          <p:nvPr/>
        </p:nvSpPr>
        <p:spPr>
          <a:xfrm>
            <a:off x="0" y="3370316"/>
            <a:ext cx="18288000" cy="2810112"/>
          </a:xfrm>
          <a:prstGeom prst="rect">
            <a:avLst/>
          </a:prstGeom>
        </p:spPr>
        <p:txBody>
          <a:bodyPr lIns="0" tIns="0" rIns="0" bIns="0" rtlCol="0" anchor="t">
            <a:spAutoFit/>
          </a:bodyPr>
          <a:lstStyle/>
          <a:p>
            <a:pPr algn="ctr">
              <a:lnSpc>
                <a:spcPts val="7298"/>
              </a:lnSpc>
              <a:spcBef>
                <a:spcPct val="0"/>
              </a:spcBef>
            </a:pPr>
            <a:r>
              <a:rPr lang="en-US" sz="4708">
                <a:solidFill>
                  <a:srgbClr val="31356E"/>
                </a:solidFill>
                <a:latin typeface="Times New Roman"/>
              </a:rPr>
              <a:t>Thông tin nhân khẩu có thể đến từ các cơ quan thống kê, dữ liệu về phân bố dân cư, đặc điểm dân số, và các thông tin liên quan khác từ các nguồn như tổ chức quản lý dân cư.</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29743" y="-2844454"/>
            <a:ext cx="18947486" cy="13960650"/>
          </a:xfrm>
          <a:prstGeom prst="rect">
            <a:avLst/>
          </a:prstGeom>
          <a:solidFill>
            <a:srgbClr val="31356E"/>
          </a:solidFill>
        </p:spPr>
      </p:sp>
      <p:sp>
        <p:nvSpPr>
          <p:cNvPr id="3" name="TextBox 3"/>
          <p:cNvSpPr txBox="1"/>
          <p:nvPr/>
        </p:nvSpPr>
        <p:spPr>
          <a:xfrm>
            <a:off x="654928" y="22222"/>
            <a:ext cx="16604372" cy="2390775"/>
          </a:xfrm>
          <a:prstGeom prst="rect">
            <a:avLst/>
          </a:prstGeom>
        </p:spPr>
        <p:txBody>
          <a:bodyPr lIns="0" tIns="0" rIns="0" bIns="0" rtlCol="0" anchor="t">
            <a:spAutoFit/>
          </a:bodyPr>
          <a:lstStyle/>
          <a:p>
            <a:pPr>
              <a:lnSpc>
                <a:spcPts val="8879"/>
              </a:lnSpc>
            </a:pPr>
            <a:r>
              <a:rPr lang="en-US" sz="7399">
                <a:solidFill>
                  <a:srgbClr val="FFFFFF"/>
                </a:solidFill>
                <a:latin typeface="Times New Roman Bold"/>
              </a:rPr>
              <a:t>IV. Các dữ liệu sử dụng trong hệ thống GIS trong quản lý và quy hoạch đô thị</a:t>
            </a:r>
          </a:p>
        </p:txBody>
      </p:sp>
      <p:sp>
        <p:nvSpPr>
          <p:cNvPr id="4" name="TextBox 4"/>
          <p:cNvSpPr txBox="1"/>
          <p:nvPr/>
        </p:nvSpPr>
        <p:spPr>
          <a:xfrm>
            <a:off x="1028700" y="2613022"/>
            <a:ext cx="13240840" cy="923951"/>
          </a:xfrm>
          <a:prstGeom prst="rect">
            <a:avLst/>
          </a:prstGeom>
        </p:spPr>
        <p:txBody>
          <a:bodyPr lIns="0" tIns="0" rIns="0" bIns="0" rtlCol="0" anchor="t">
            <a:spAutoFit/>
          </a:bodyPr>
          <a:lstStyle/>
          <a:p>
            <a:pPr>
              <a:lnSpc>
                <a:spcPts val="6823"/>
              </a:lnSpc>
              <a:spcBef>
                <a:spcPct val="0"/>
              </a:spcBef>
            </a:pPr>
            <a:r>
              <a:rPr lang="en-US" sz="4873">
                <a:solidFill>
                  <a:srgbClr val="FFFFFF"/>
                </a:solidFill>
                <a:latin typeface="Times New Roman Italics"/>
              </a:rPr>
              <a:t>b. Loại dữ liệu</a:t>
            </a:r>
          </a:p>
        </p:txBody>
      </p:sp>
      <p:sp>
        <p:nvSpPr>
          <p:cNvPr id="5" name="TextBox 5"/>
          <p:cNvSpPr txBox="1"/>
          <p:nvPr/>
        </p:nvSpPr>
        <p:spPr>
          <a:xfrm>
            <a:off x="1028700" y="3676413"/>
            <a:ext cx="10363876" cy="5581887"/>
          </a:xfrm>
          <a:prstGeom prst="rect">
            <a:avLst/>
          </a:prstGeom>
        </p:spPr>
        <p:txBody>
          <a:bodyPr lIns="0" tIns="0" rIns="0" bIns="0" rtlCol="0" anchor="t">
            <a:spAutoFit/>
          </a:bodyPr>
          <a:lstStyle/>
          <a:p>
            <a:pPr algn="just">
              <a:lnSpc>
                <a:spcPts val="7298"/>
              </a:lnSpc>
            </a:pPr>
            <a:r>
              <a:rPr lang="en-US" sz="4708">
                <a:solidFill>
                  <a:srgbClr val="FFFFFF"/>
                </a:solidFill>
                <a:latin typeface="Times New Roman"/>
              </a:rPr>
              <a:t>1. Dữ liệu không gian</a:t>
            </a:r>
          </a:p>
          <a:p>
            <a:pPr algn="just">
              <a:lnSpc>
                <a:spcPts val="7298"/>
              </a:lnSpc>
            </a:pPr>
            <a:r>
              <a:rPr lang="en-US" sz="4708">
                <a:solidFill>
                  <a:srgbClr val="FFFFFF"/>
                </a:solidFill>
                <a:latin typeface="Times New Roman"/>
              </a:rPr>
              <a:t>2. Dữ liệu thuộc tính</a:t>
            </a:r>
          </a:p>
          <a:p>
            <a:pPr algn="just">
              <a:lnSpc>
                <a:spcPts val="7298"/>
              </a:lnSpc>
            </a:pPr>
            <a:r>
              <a:rPr lang="en-US" sz="4708">
                <a:solidFill>
                  <a:srgbClr val="FFFFFF"/>
                </a:solidFill>
                <a:latin typeface="Times New Roman"/>
              </a:rPr>
              <a:t>3. Dữ liệu thời gian</a:t>
            </a:r>
          </a:p>
          <a:p>
            <a:pPr algn="just">
              <a:lnSpc>
                <a:spcPts val="7298"/>
              </a:lnSpc>
            </a:pPr>
            <a:r>
              <a:rPr lang="en-US" sz="4708">
                <a:solidFill>
                  <a:srgbClr val="FFFFFF"/>
                </a:solidFill>
                <a:latin typeface="Times New Roman"/>
              </a:rPr>
              <a:t>4. Dữ liệu liên quan</a:t>
            </a:r>
          </a:p>
          <a:p>
            <a:pPr algn="just">
              <a:lnSpc>
                <a:spcPts val="7298"/>
              </a:lnSpc>
            </a:pPr>
            <a:endParaRPr lang="en-US" sz="4708">
              <a:solidFill>
                <a:srgbClr val="FFFFFF"/>
              </a:solidFill>
              <a:latin typeface="Times New Roman"/>
            </a:endParaRPr>
          </a:p>
          <a:p>
            <a:pPr algn="just">
              <a:lnSpc>
                <a:spcPts val="7298"/>
              </a:lnSpc>
            </a:pPr>
            <a:endParaRPr lang="en-US" sz="4708">
              <a:solidFill>
                <a:srgbClr val="FFFFFF"/>
              </a:solidFill>
              <a:latin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1860" y="-412338"/>
            <a:ext cx="19079840" cy="11850728"/>
          </a:xfrm>
          <a:custGeom>
            <a:avLst/>
            <a:gdLst/>
            <a:ahLst/>
            <a:cxnLst/>
            <a:rect l="l" t="t" r="r" b="b"/>
            <a:pathLst>
              <a:path w="19079840" h="11850728">
                <a:moveTo>
                  <a:pt x="0" y="0"/>
                </a:moveTo>
                <a:lnTo>
                  <a:pt x="19079840" y="0"/>
                </a:lnTo>
                <a:lnTo>
                  <a:pt x="19079840" y="11850728"/>
                </a:lnTo>
                <a:lnTo>
                  <a:pt x="0" y="11850728"/>
                </a:lnTo>
                <a:lnTo>
                  <a:pt x="0" y="0"/>
                </a:lnTo>
                <a:close/>
              </a:path>
            </a:pathLst>
          </a:custGeom>
          <a:blipFill>
            <a:blip r:embed="rId2"/>
            <a:stretch>
              <a:fillRect t="-10123" b="-10123"/>
            </a:stretch>
          </a:blipFill>
        </p:spPr>
      </p:sp>
      <p:grpSp>
        <p:nvGrpSpPr>
          <p:cNvPr id="3" name="Group 3"/>
          <p:cNvGrpSpPr/>
          <p:nvPr/>
        </p:nvGrpSpPr>
        <p:grpSpPr>
          <a:xfrm rot="5400000">
            <a:off x="-3554" y="3554"/>
            <a:ext cx="4441925" cy="4434818"/>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grpSp>
        <p:nvGrpSpPr>
          <p:cNvPr id="5" name="Group 5"/>
          <p:cNvGrpSpPr/>
          <p:nvPr/>
        </p:nvGrpSpPr>
        <p:grpSpPr>
          <a:xfrm rot="-5400000">
            <a:off x="-1103847" y="-9645087"/>
            <a:ext cx="20743814" cy="20710624"/>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sp>
        <p:nvSpPr>
          <p:cNvPr id="7" name="Freeform 7"/>
          <p:cNvSpPr/>
          <p:nvPr/>
        </p:nvSpPr>
        <p:spPr>
          <a:xfrm>
            <a:off x="6968537" y="3509997"/>
            <a:ext cx="9832321" cy="6118452"/>
          </a:xfrm>
          <a:custGeom>
            <a:avLst/>
            <a:gdLst/>
            <a:ahLst/>
            <a:cxnLst/>
            <a:rect l="l" t="t" r="r" b="b"/>
            <a:pathLst>
              <a:path w="9832321" h="6118452">
                <a:moveTo>
                  <a:pt x="0" y="0"/>
                </a:moveTo>
                <a:lnTo>
                  <a:pt x="9832321" y="0"/>
                </a:lnTo>
                <a:lnTo>
                  <a:pt x="9832321" y="6118451"/>
                </a:lnTo>
                <a:lnTo>
                  <a:pt x="0" y="6118451"/>
                </a:lnTo>
                <a:lnTo>
                  <a:pt x="0" y="0"/>
                </a:lnTo>
                <a:close/>
              </a:path>
            </a:pathLst>
          </a:custGeom>
          <a:blipFill>
            <a:blip r:embed="rId3"/>
            <a:stretch>
              <a:fillRect l="-33180" t="-4597" r="-5217" b="-5863"/>
            </a:stretch>
          </a:blipFill>
        </p:spPr>
      </p:sp>
      <p:sp>
        <p:nvSpPr>
          <p:cNvPr id="8" name="TextBox 8"/>
          <p:cNvSpPr txBox="1"/>
          <p:nvPr/>
        </p:nvSpPr>
        <p:spPr>
          <a:xfrm>
            <a:off x="9700054" y="-190500"/>
            <a:ext cx="7100804" cy="3533713"/>
          </a:xfrm>
          <a:prstGeom prst="rect">
            <a:avLst/>
          </a:prstGeom>
        </p:spPr>
        <p:txBody>
          <a:bodyPr lIns="0" tIns="0" rIns="0" bIns="0" rtlCol="0" anchor="t">
            <a:spAutoFit/>
          </a:bodyPr>
          <a:lstStyle/>
          <a:p>
            <a:pPr algn="ctr">
              <a:lnSpc>
                <a:spcPts val="6828"/>
              </a:lnSpc>
              <a:spcBef>
                <a:spcPct val="0"/>
              </a:spcBef>
            </a:pPr>
            <a:r>
              <a:rPr lang="en-US" sz="4877">
                <a:solidFill>
                  <a:srgbClr val="FFFFFF"/>
                </a:solidFill>
                <a:latin typeface="Times New Roman"/>
              </a:rPr>
              <a:t>1. Dữ liệu không gian bao gồm: Điểm, đường, đa giác để biểu diễn các đối tượng địa lý</a:t>
            </a:r>
          </a:p>
        </p:txBody>
      </p:sp>
      <p:sp>
        <p:nvSpPr>
          <p:cNvPr id="9" name="TextBox 9"/>
          <p:cNvSpPr txBox="1"/>
          <p:nvPr/>
        </p:nvSpPr>
        <p:spPr>
          <a:xfrm>
            <a:off x="5931243" y="9466523"/>
            <a:ext cx="11328057" cy="618727"/>
          </a:xfrm>
          <a:prstGeom prst="rect">
            <a:avLst/>
          </a:prstGeom>
        </p:spPr>
        <p:txBody>
          <a:bodyPr lIns="0" tIns="0" rIns="0" bIns="0" rtlCol="0" anchor="t">
            <a:spAutoFit/>
          </a:bodyPr>
          <a:lstStyle/>
          <a:p>
            <a:pPr algn="ctr">
              <a:lnSpc>
                <a:spcPts val="4663"/>
              </a:lnSpc>
              <a:spcBef>
                <a:spcPct val="0"/>
              </a:spcBef>
            </a:pPr>
            <a:r>
              <a:rPr lang="en-US" sz="3008">
                <a:solidFill>
                  <a:srgbClr val="FFFFFF"/>
                </a:solidFill>
                <a:latin typeface="Times New Roman Italics"/>
              </a:rPr>
              <a:t>hình 10: biểu diễn đường di chuyển trong khu đô thị</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94270" y="800100"/>
            <a:ext cx="17793730" cy="1714893"/>
          </a:xfrm>
          <a:prstGeom prst="rect">
            <a:avLst/>
          </a:prstGeom>
        </p:spPr>
        <p:txBody>
          <a:bodyPr lIns="0" tIns="0" rIns="0" bIns="0" rtlCol="0" anchor="t">
            <a:spAutoFit/>
          </a:bodyPr>
          <a:lstStyle/>
          <a:p>
            <a:pPr algn="ctr">
              <a:lnSpc>
                <a:spcPts val="6629"/>
              </a:lnSpc>
              <a:spcBef>
                <a:spcPct val="0"/>
              </a:spcBef>
            </a:pPr>
            <a:r>
              <a:rPr lang="en-US" sz="4276">
                <a:solidFill>
                  <a:srgbClr val="000000"/>
                </a:solidFill>
                <a:latin typeface="Times New Roman"/>
              </a:rPr>
              <a:t>2. Dữ liệu thuộc tính: Thông tin chi tiết về các phân khúc đất, thông tin về cơ sở hạ tầng, thông số môi trường.</a:t>
            </a:r>
          </a:p>
        </p:txBody>
      </p:sp>
      <p:grpSp>
        <p:nvGrpSpPr>
          <p:cNvPr id="3" name="Group 3"/>
          <p:cNvGrpSpPr/>
          <p:nvPr/>
        </p:nvGrpSpPr>
        <p:grpSpPr>
          <a:xfrm rot="5400000">
            <a:off x="-1488" y="1488"/>
            <a:ext cx="1859770" cy="185679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grpSp>
        <p:nvGrpSpPr>
          <p:cNvPr id="5" name="Group 5"/>
          <p:cNvGrpSpPr/>
          <p:nvPr/>
        </p:nvGrpSpPr>
        <p:grpSpPr>
          <a:xfrm rot="-5400000">
            <a:off x="16429717" y="8428717"/>
            <a:ext cx="1859770" cy="1856795"/>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sp>
        <p:nvSpPr>
          <p:cNvPr id="7" name="Freeform 7"/>
          <p:cNvSpPr/>
          <p:nvPr/>
        </p:nvSpPr>
        <p:spPr>
          <a:xfrm>
            <a:off x="3843339" y="2728548"/>
            <a:ext cx="11095593" cy="6817047"/>
          </a:xfrm>
          <a:custGeom>
            <a:avLst/>
            <a:gdLst/>
            <a:ahLst/>
            <a:cxnLst/>
            <a:rect l="l" t="t" r="r" b="b"/>
            <a:pathLst>
              <a:path w="11095593" h="6817047">
                <a:moveTo>
                  <a:pt x="0" y="0"/>
                </a:moveTo>
                <a:lnTo>
                  <a:pt x="11095593" y="0"/>
                </a:lnTo>
                <a:lnTo>
                  <a:pt x="11095593" y="6817047"/>
                </a:lnTo>
                <a:lnTo>
                  <a:pt x="0" y="6817047"/>
                </a:lnTo>
                <a:lnTo>
                  <a:pt x="0" y="0"/>
                </a:lnTo>
                <a:close/>
              </a:path>
            </a:pathLst>
          </a:custGeom>
          <a:blipFill>
            <a:blip r:embed="rId2"/>
            <a:stretch>
              <a:fillRect t="-3901" b="-3901"/>
            </a:stretch>
          </a:blipFill>
        </p:spPr>
      </p:sp>
      <p:sp>
        <p:nvSpPr>
          <p:cNvPr id="8" name="TextBox 8"/>
          <p:cNvSpPr txBox="1"/>
          <p:nvPr/>
        </p:nvSpPr>
        <p:spPr>
          <a:xfrm>
            <a:off x="198095" y="9297945"/>
            <a:ext cx="17490215" cy="962262"/>
          </a:xfrm>
          <a:prstGeom prst="rect">
            <a:avLst/>
          </a:prstGeom>
        </p:spPr>
        <p:txBody>
          <a:bodyPr lIns="0" tIns="0" rIns="0" bIns="0" rtlCol="0" anchor="t">
            <a:spAutoFit/>
          </a:bodyPr>
          <a:lstStyle/>
          <a:p>
            <a:pPr algn="ctr">
              <a:lnSpc>
                <a:spcPts val="7298"/>
              </a:lnSpc>
              <a:spcBef>
                <a:spcPct val="0"/>
              </a:spcBef>
            </a:pPr>
            <a:r>
              <a:rPr lang="en-US" sz="4708">
                <a:solidFill>
                  <a:srgbClr val="000000"/>
                </a:solidFill>
                <a:latin typeface="Times New Roman"/>
              </a:rPr>
              <a:t>hình 11: bản đồ biểu diễn sô cây xanh trong khu đô thị</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428230" y="0"/>
            <a:ext cx="1859770" cy="185679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grpSp>
        <p:nvGrpSpPr>
          <p:cNvPr id="4" name="Group 4"/>
          <p:cNvGrpSpPr/>
          <p:nvPr/>
        </p:nvGrpSpPr>
        <p:grpSpPr>
          <a:xfrm>
            <a:off x="0" y="7721745"/>
            <a:ext cx="2569366" cy="256525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sp>
        <p:nvSpPr>
          <p:cNvPr id="6" name="TextBox 6"/>
          <p:cNvSpPr txBox="1"/>
          <p:nvPr/>
        </p:nvSpPr>
        <p:spPr>
          <a:xfrm>
            <a:off x="0" y="1141852"/>
            <a:ext cx="18288000" cy="1886187"/>
          </a:xfrm>
          <a:prstGeom prst="rect">
            <a:avLst/>
          </a:prstGeom>
        </p:spPr>
        <p:txBody>
          <a:bodyPr lIns="0" tIns="0" rIns="0" bIns="0" rtlCol="0" anchor="t">
            <a:spAutoFit/>
          </a:bodyPr>
          <a:lstStyle/>
          <a:p>
            <a:pPr algn="ctr">
              <a:lnSpc>
                <a:spcPts val="7298"/>
              </a:lnSpc>
              <a:spcBef>
                <a:spcPct val="0"/>
              </a:spcBef>
            </a:pPr>
            <a:r>
              <a:rPr lang="en-US" sz="4708">
                <a:solidFill>
                  <a:srgbClr val="000000"/>
                </a:solidFill>
                <a:latin typeface="Times New Roman"/>
              </a:rPr>
              <a:t>3. Dữ liệu thời gian: Lịch sử thay đổi đô thị qua các giai đoạn thời gian.</a:t>
            </a:r>
          </a:p>
        </p:txBody>
      </p:sp>
      <p:sp>
        <p:nvSpPr>
          <p:cNvPr id="7" name="TextBox 7"/>
          <p:cNvSpPr txBox="1"/>
          <p:nvPr/>
        </p:nvSpPr>
        <p:spPr>
          <a:xfrm>
            <a:off x="511966" y="3833694"/>
            <a:ext cx="17776034" cy="3734037"/>
          </a:xfrm>
          <a:prstGeom prst="rect">
            <a:avLst/>
          </a:prstGeom>
        </p:spPr>
        <p:txBody>
          <a:bodyPr lIns="0" tIns="0" rIns="0" bIns="0" rtlCol="0" anchor="t">
            <a:spAutoFit/>
          </a:bodyPr>
          <a:lstStyle/>
          <a:p>
            <a:pPr algn="ctr">
              <a:lnSpc>
                <a:spcPts val="7298"/>
              </a:lnSpc>
              <a:spcBef>
                <a:spcPct val="0"/>
              </a:spcBef>
            </a:pPr>
            <a:r>
              <a:rPr lang="en-US" sz="4708">
                <a:solidFill>
                  <a:srgbClr val="000000"/>
                </a:solidFill>
                <a:latin typeface="Times New Roman"/>
              </a:rPr>
              <a:t>Dữ liệu thời gian trong quản lý đô thị bao gồm thông tin về lịch sử quy hoạch, cơ sở hạ tầng, dân số, kinh tế, và môi trường. Sử dụng GIS, đô thị có thể theo dõi và quản lý sự phát triển này để hỗ trợ quyết định và đảm bảo đô thị phát triển bền vững.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stretch>
              <a:fillRect t="-16645" b="-16645"/>
            </a:stretch>
          </a:blipFill>
        </p:spPr>
      </p:sp>
      <p:sp>
        <p:nvSpPr>
          <p:cNvPr id="3" name="AutoShape 3"/>
          <p:cNvSpPr/>
          <p:nvPr/>
        </p:nvSpPr>
        <p:spPr>
          <a:xfrm rot="7173568">
            <a:off x="3279804" y="401781"/>
            <a:ext cx="18947486" cy="13148031"/>
          </a:xfrm>
          <a:prstGeom prst="rect">
            <a:avLst/>
          </a:prstGeom>
          <a:solidFill>
            <a:srgbClr val="FFFFFF"/>
          </a:solidFill>
        </p:spPr>
      </p:sp>
      <p:grpSp>
        <p:nvGrpSpPr>
          <p:cNvPr id="4" name="Group 4"/>
          <p:cNvGrpSpPr>
            <a:grpSpLocks noChangeAspect="1"/>
          </p:cNvGrpSpPr>
          <p:nvPr/>
        </p:nvGrpSpPr>
        <p:grpSpPr>
          <a:xfrm>
            <a:off x="3268860" y="7568663"/>
            <a:ext cx="3138957" cy="271833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31356E"/>
            </a:solidFill>
          </p:spPr>
        </p:sp>
      </p:grpSp>
      <p:sp>
        <p:nvSpPr>
          <p:cNvPr id="6" name="TextBox 6"/>
          <p:cNvSpPr txBox="1"/>
          <p:nvPr/>
        </p:nvSpPr>
        <p:spPr>
          <a:xfrm>
            <a:off x="8322911" y="1983517"/>
            <a:ext cx="9324651" cy="1083947"/>
          </a:xfrm>
          <a:prstGeom prst="rect">
            <a:avLst/>
          </a:prstGeom>
        </p:spPr>
        <p:txBody>
          <a:bodyPr lIns="0" tIns="0" rIns="0" bIns="0" rtlCol="0" anchor="t">
            <a:spAutoFit/>
          </a:bodyPr>
          <a:lstStyle/>
          <a:p>
            <a:pPr algn="just">
              <a:lnSpc>
                <a:spcPts val="7979"/>
              </a:lnSpc>
            </a:pPr>
            <a:r>
              <a:rPr lang="en-US" sz="5699">
                <a:solidFill>
                  <a:srgbClr val="242424"/>
                </a:solidFill>
                <a:latin typeface="Times New Roman"/>
              </a:rPr>
              <a:t>Nội Dung Tìm Hiểu Đề Tài:</a:t>
            </a:r>
          </a:p>
        </p:txBody>
      </p:sp>
      <p:sp>
        <p:nvSpPr>
          <p:cNvPr id="7" name="TextBox 7"/>
          <p:cNvSpPr txBox="1"/>
          <p:nvPr/>
        </p:nvSpPr>
        <p:spPr>
          <a:xfrm>
            <a:off x="6763397" y="3950381"/>
            <a:ext cx="11169873" cy="4552950"/>
          </a:xfrm>
          <a:prstGeom prst="rect">
            <a:avLst/>
          </a:prstGeom>
        </p:spPr>
        <p:txBody>
          <a:bodyPr lIns="0" tIns="0" rIns="0" bIns="0" rtlCol="0" anchor="t">
            <a:spAutoFit/>
          </a:bodyPr>
          <a:lstStyle/>
          <a:p>
            <a:pPr algn="just">
              <a:lnSpc>
                <a:spcPts val="5850"/>
              </a:lnSpc>
            </a:pPr>
            <a:r>
              <a:rPr lang="en-US" sz="4875">
                <a:solidFill>
                  <a:srgbClr val="31356E"/>
                </a:solidFill>
                <a:latin typeface="Times New Roman"/>
              </a:rPr>
              <a:t> I. Gis là gì ?</a:t>
            </a:r>
          </a:p>
          <a:p>
            <a:pPr algn="just">
              <a:lnSpc>
                <a:spcPts val="5850"/>
              </a:lnSpc>
            </a:pPr>
            <a:r>
              <a:rPr lang="en-US" sz="4875">
                <a:solidFill>
                  <a:srgbClr val="31356E"/>
                </a:solidFill>
                <a:latin typeface="Times New Roman"/>
              </a:rPr>
              <a:t> II. Một số bài toán / dự án GIS Trong lĩnh vực quản lý và quy hoạch đô thị</a:t>
            </a:r>
          </a:p>
          <a:p>
            <a:pPr algn="just">
              <a:lnSpc>
                <a:spcPts val="5850"/>
              </a:lnSpc>
            </a:pPr>
            <a:r>
              <a:rPr lang="en-US" sz="4875">
                <a:solidFill>
                  <a:srgbClr val="31356E"/>
                </a:solidFill>
                <a:latin typeface="Times New Roman"/>
              </a:rPr>
              <a:t> III. Một số tính năng của hệ thống trong lĩnh vực quản lý và quy hoạch đô thị</a:t>
            </a:r>
          </a:p>
          <a:p>
            <a:pPr algn="just">
              <a:lnSpc>
                <a:spcPts val="5850"/>
              </a:lnSpc>
            </a:pPr>
            <a:r>
              <a:rPr lang="en-US" sz="4875">
                <a:solidFill>
                  <a:srgbClr val="31356E"/>
                </a:solidFill>
                <a:latin typeface="Times New Roman"/>
              </a:rPr>
              <a:t> IV. Dữ liệu sử dụng trong hệ thống GIS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79179" y="682235"/>
            <a:ext cx="14731305" cy="962262"/>
          </a:xfrm>
          <a:prstGeom prst="rect">
            <a:avLst/>
          </a:prstGeom>
        </p:spPr>
        <p:txBody>
          <a:bodyPr lIns="0" tIns="0" rIns="0" bIns="0" rtlCol="0" anchor="t">
            <a:spAutoFit/>
          </a:bodyPr>
          <a:lstStyle/>
          <a:p>
            <a:pPr algn="ctr">
              <a:lnSpc>
                <a:spcPts val="7298"/>
              </a:lnSpc>
              <a:spcBef>
                <a:spcPct val="0"/>
              </a:spcBef>
            </a:pPr>
            <a:r>
              <a:rPr lang="en-US" sz="4708">
                <a:solidFill>
                  <a:srgbClr val="000000"/>
                </a:solidFill>
                <a:latin typeface="Times New Roman"/>
              </a:rPr>
              <a:t>4. Dữ liệu liên quan: Dữ liệu về dân cư, kinh tế, xã hội.  </a:t>
            </a:r>
          </a:p>
        </p:txBody>
      </p:sp>
      <p:grpSp>
        <p:nvGrpSpPr>
          <p:cNvPr id="3" name="Group 3"/>
          <p:cNvGrpSpPr/>
          <p:nvPr/>
        </p:nvGrpSpPr>
        <p:grpSpPr>
          <a:xfrm rot="5400000">
            <a:off x="-1488" y="1488"/>
            <a:ext cx="1859770" cy="185679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grpSp>
        <p:nvGrpSpPr>
          <p:cNvPr id="5" name="Group 5"/>
          <p:cNvGrpSpPr/>
          <p:nvPr/>
        </p:nvGrpSpPr>
        <p:grpSpPr>
          <a:xfrm rot="-5400000">
            <a:off x="16429717" y="8428717"/>
            <a:ext cx="1859770" cy="1856795"/>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sp>
        <p:nvSpPr>
          <p:cNvPr id="7" name="TextBox 7"/>
          <p:cNvSpPr txBox="1"/>
          <p:nvPr/>
        </p:nvSpPr>
        <p:spPr>
          <a:xfrm>
            <a:off x="0" y="2228732"/>
            <a:ext cx="18288000" cy="4657962"/>
          </a:xfrm>
          <a:prstGeom prst="rect">
            <a:avLst/>
          </a:prstGeom>
        </p:spPr>
        <p:txBody>
          <a:bodyPr lIns="0" tIns="0" rIns="0" bIns="0" rtlCol="0" anchor="t">
            <a:spAutoFit/>
          </a:bodyPr>
          <a:lstStyle/>
          <a:p>
            <a:pPr algn="ctr">
              <a:lnSpc>
                <a:spcPts val="7298"/>
              </a:lnSpc>
              <a:spcBef>
                <a:spcPct val="0"/>
              </a:spcBef>
            </a:pPr>
            <a:r>
              <a:rPr lang="en-US" sz="4708">
                <a:solidFill>
                  <a:srgbClr val="000000"/>
                </a:solidFill>
                <a:latin typeface="Times New Roman"/>
              </a:rPr>
              <a:t> Bao gồm thông tin về dân cư, kinh tế, và xã hội. Điều này cung cấp cái nhìn toàn diện về cộng đồng và giúp đô thị hiểu rõ hơn về đặc điểm nhân khẩu, hoạt động kinh tế, và văn hóa xã hội. Sử dụng GIS, các thông tin này có thể được tích hợp và phân tích để hỗ trợ quyết định và quản lý đô thị một cách hiệu quả và tích cực.</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a:off x="12697548" y="0"/>
            <a:ext cx="5590452" cy="10287000"/>
          </a:xfrm>
          <a:custGeom>
            <a:avLst/>
            <a:gdLst/>
            <a:ahLst/>
            <a:cxnLst/>
            <a:rect l="l" t="t" r="r" b="b"/>
            <a:pathLst>
              <a:path w="5590452" h="10287000">
                <a:moveTo>
                  <a:pt x="0" y="0"/>
                </a:moveTo>
                <a:lnTo>
                  <a:pt x="5590452" y="0"/>
                </a:lnTo>
                <a:lnTo>
                  <a:pt x="5590452" y="10287000"/>
                </a:lnTo>
                <a:lnTo>
                  <a:pt x="0" y="10287000"/>
                </a:lnTo>
                <a:lnTo>
                  <a:pt x="0" y="0"/>
                </a:lnTo>
                <a:close/>
              </a:path>
            </a:pathLst>
          </a:custGeom>
          <a:blipFill>
            <a:blip r:embed="rId2"/>
            <a:stretch>
              <a:fillRect l="-106076" r="-69938"/>
            </a:stretch>
          </a:blipFill>
        </p:spPr>
      </p:sp>
      <p:sp>
        <p:nvSpPr>
          <p:cNvPr id="3" name="AutoShape 3"/>
          <p:cNvSpPr/>
          <p:nvPr/>
        </p:nvSpPr>
        <p:spPr>
          <a:xfrm rot="7186307">
            <a:off x="-2955790" y="-4263428"/>
            <a:ext cx="18822226" cy="15081846"/>
          </a:xfrm>
          <a:prstGeom prst="rect">
            <a:avLst/>
          </a:prstGeom>
          <a:solidFill>
            <a:srgbClr val="FFFFFF"/>
          </a:solidFill>
        </p:spPr>
      </p:sp>
      <p:grpSp>
        <p:nvGrpSpPr>
          <p:cNvPr id="4" name="Group 4"/>
          <p:cNvGrpSpPr>
            <a:grpSpLocks noChangeAspect="1"/>
          </p:cNvGrpSpPr>
          <p:nvPr/>
        </p:nvGrpSpPr>
        <p:grpSpPr>
          <a:xfrm>
            <a:off x="11128070" y="7568663"/>
            <a:ext cx="3138957" cy="271833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31356E"/>
            </a:solidFill>
          </p:spPr>
        </p:sp>
      </p:grpSp>
      <p:grpSp>
        <p:nvGrpSpPr>
          <p:cNvPr id="6" name="Group 6"/>
          <p:cNvGrpSpPr/>
          <p:nvPr/>
        </p:nvGrpSpPr>
        <p:grpSpPr>
          <a:xfrm>
            <a:off x="1388650" y="5143500"/>
            <a:ext cx="6820547" cy="3521906"/>
            <a:chOff x="0" y="0"/>
            <a:chExt cx="9094062" cy="4695875"/>
          </a:xfrm>
        </p:grpSpPr>
        <p:sp>
          <p:nvSpPr>
            <p:cNvPr id="7" name="TextBox 7"/>
            <p:cNvSpPr txBox="1"/>
            <p:nvPr/>
          </p:nvSpPr>
          <p:spPr>
            <a:xfrm>
              <a:off x="0" y="9525"/>
              <a:ext cx="9094062" cy="1743075"/>
            </a:xfrm>
            <a:prstGeom prst="rect">
              <a:avLst/>
            </a:prstGeom>
          </p:spPr>
          <p:txBody>
            <a:bodyPr lIns="0" tIns="0" rIns="0" bIns="0" rtlCol="0" anchor="t">
              <a:spAutoFit/>
            </a:bodyPr>
            <a:lstStyle/>
            <a:p>
              <a:pPr marL="0" lvl="0" indent="0" algn="l">
                <a:lnSpc>
                  <a:spcPts val="3480"/>
                </a:lnSpc>
                <a:spcBef>
                  <a:spcPct val="0"/>
                </a:spcBef>
              </a:pPr>
              <a:r>
                <a:rPr lang="en-US" sz="2900">
                  <a:solidFill>
                    <a:srgbClr val="31356E"/>
                  </a:solidFill>
                  <a:latin typeface="Muli Semi-Bold"/>
                </a:rPr>
                <a:t>In Ấn Nhanh đã giúp khách hàng nâng cao khả năng tiếp thị và nổi bật so với các đối thủ cạnh tranh của họ</a:t>
              </a:r>
            </a:p>
          </p:txBody>
        </p:sp>
        <p:sp>
          <p:nvSpPr>
            <p:cNvPr id="8" name="TextBox 8"/>
            <p:cNvSpPr txBox="1"/>
            <p:nvPr/>
          </p:nvSpPr>
          <p:spPr>
            <a:xfrm>
              <a:off x="0" y="2689910"/>
              <a:ext cx="9094062" cy="2005965"/>
            </a:xfrm>
            <a:prstGeom prst="rect">
              <a:avLst/>
            </a:prstGeom>
          </p:spPr>
          <p:txBody>
            <a:bodyPr lIns="0" tIns="0" rIns="0" bIns="0" rtlCol="0" anchor="t">
              <a:spAutoFit/>
            </a:bodyPr>
            <a:lstStyle/>
            <a:p>
              <a:pPr marL="0" lvl="0" indent="0" algn="l">
                <a:lnSpc>
                  <a:spcPts val="3045"/>
                </a:lnSpc>
                <a:spcBef>
                  <a:spcPct val="0"/>
                </a:spcBef>
              </a:pPr>
              <a:r>
                <a:rPr lang="en-US" sz="2175">
                  <a:solidFill>
                    <a:srgbClr val="242424"/>
                  </a:solidFill>
                  <a:latin typeface="Muli"/>
                  <a:hlinkClick r:id="rId3" tooltip="https://docs.google.com/spreadsheets/d/1DUF2isFWsqVSYhbaACYtbgcLi_YjDqpE3GLQIVgkKQg/edit#gid=69851113"/>
                </a:rPr>
                <a:t>Trình bày một cách dễ dàng và khiến bất kỳ khán giả nào thán phục với Bản Thuyết Trình Canva. Chọn từ hơn một nghìn mẫu được tạo chuyên nghiệp để phù hợp với bất kỳ mục tiêu hoặc chủ đề nào.</a:t>
              </a:r>
            </a:p>
          </p:txBody>
        </p:sp>
      </p:grpSp>
      <p:sp>
        <p:nvSpPr>
          <p:cNvPr id="9" name="TextBox 9"/>
          <p:cNvSpPr txBox="1"/>
          <p:nvPr/>
        </p:nvSpPr>
        <p:spPr>
          <a:xfrm>
            <a:off x="1388650" y="1621594"/>
            <a:ext cx="11623905" cy="1085850"/>
          </a:xfrm>
          <a:prstGeom prst="rect">
            <a:avLst/>
          </a:prstGeom>
        </p:spPr>
        <p:txBody>
          <a:bodyPr lIns="0" tIns="0" rIns="0" bIns="0" rtlCol="0" anchor="t">
            <a:spAutoFit/>
          </a:bodyPr>
          <a:lstStyle/>
          <a:p>
            <a:pPr>
              <a:lnSpc>
                <a:spcPts val="8610"/>
              </a:lnSpc>
            </a:pPr>
            <a:r>
              <a:rPr lang="en-US" sz="7175">
                <a:solidFill>
                  <a:srgbClr val="31356E"/>
                </a:solidFill>
                <a:latin typeface="Muli"/>
              </a:rPr>
              <a:t>chứng thực của khách hàng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8567" y="6495396"/>
            <a:ext cx="4356861" cy="2762904"/>
            <a:chOff x="0" y="0"/>
            <a:chExt cx="5809148" cy="3683872"/>
          </a:xfrm>
        </p:grpSpPr>
        <p:sp>
          <p:nvSpPr>
            <p:cNvPr id="3" name="TextBox 3"/>
            <p:cNvSpPr txBox="1"/>
            <p:nvPr/>
          </p:nvSpPr>
          <p:spPr>
            <a:xfrm>
              <a:off x="0" y="9525"/>
              <a:ext cx="5809148" cy="638175"/>
            </a:xfrm>
            <a:prstGeom prst="rect">
              <a:avLst/>
            </a:prstGeom>
          </p:spPr>
          <p:txBody>
            <a:bodyPr lIns="0" tIns="0" rIns="0" bIns="0" rtlCol="0" anchor="t">
              <a:spAutoFit/>
            </a:bodyPr>
            <a:lstStyle/>
            <a:p>
              <a:pPr algn="ctr">
                <a:lnSpc>
                  <a:spcPts val="3840"/>
                </a:lnSpc>
              </a:pPr>
              <a:r>
                <a:rPr lang="en-US" sz="3200">
                  <a:solidFill>
                    <a:srgbClr val="31356E"/>
                  </a:solidFill>
                  <a:latin typeface="Muli Semi-Bold"/>
                </a:rPr>
                <a:t>Linh Phúc</a:t>
              </a:r>
            </a:p>
          </p:txBody>
        </p:sp>
        <p:sp>
          <p:nvSpPr>
            <p:cNvPr id="4" name="TextBox 4"/>
            <p:cNvSpPr txBox="1"/>
            <p:nvPr/>
          </p:nvSpPr>
          <p:spPr>
            <a:xfrm>
              <a:off x="0" y="933052"/>
              <a:ext cx="5809148" cy="2443480"/>
            </a:xfrm>
            <a:prstGeom prst="rect">
              <a:avLst/>
            </a:prstGeom>
          </p:spPr>
          <p:txBody>
            <a:bodyPr lIns="0" tIns="0" rIns="0" bIns="0" rtlCol="0" anchor="t">
              <a:spAutoFit/>
            </a:bodyPr>
            <a:lstStyle/>
            <a:p>
              <a:pPr algn="ctr">
                <a:lnSpc>
                  <a:spcPts val="2940"/>
                </a:lnSpc>
              </a:pPr>
              <a:r>
                <a:rPr lang="en-US" sz="2100">
                  <a:solidFill>
                    <a:srgbClr val="242424"/>
                  </a:solidFill>
                  <a:latin typeface="Muli"/>
                  <a:hlinkClick r:id="rId2" tooltip="https://docs.google.com/spreadsheets/d/1DUF2isFWsqVSYhbaACYtbgcLi_YjDqpE3GLQIVgkKQg/edit#gid=69851113"/>
                </a:rPr>
                <a:t>Lời chứng thực là trích dẫn ngắn từ ý kiến của những người yêu thích thương hiệu của bạn. Là cách tốt nhất thuyết phục khách hàng thử nghiệm dịch vụ của bạn."</a:t>
              </a:r>
            </a:p>
          </p:txBody>
        </p:sp>
      </p:grpSp>
      <p:grpSp>
        <p:nvGrpSpPr>
          <p:cNvPr id="5" name="Group 5"/>
          <p:cNvGrpSpPr/>
          <p:nvPr/>
        </p:nvGrpSpPr>
        <p:grpSpPr>
          <a:xfrm>
            <a:off x="6965569" y="6495396"/>
            <a:ext cx="4356861" cy="2762904"/>
            <a:chOff x="0" y="0"/>
            <a:chExt cx="5809148" cy="3683872"/>
          </a:xfrm>
        </p:grpSpPr>
        <p:sp>
          <p:nvSpPr>
            <p:cNvPr id="6" name="TextBox 6"/>
            <p:cNvSpPr txBox="1"/>
            <p:nvPr/>
          </p:nvSpPr>
          <p:spPr>
            <a:xfrm>
              <a:off x="0" y="9525"/>
              <a:ext cx="5809148" cy="638175"/>
            </a:xfrm>
            <a:prstGeom prst="rect">
              <a:avLst/>
            </a:prstGeom>
          </p:spPr>
          <p:txBody>
            <a:bodyPr lIns="0" tIns="0" rIns="0" bIns="0" rtlCol="0" anchor="t">
              <a:spAutoFit/>
            </a:bodyPr>
            <a:lstStyle/>
            <a:p>
              <a:pPr algn="ctr">
                <a:lnSpc>
                  <a:spcPts val="3840"/>
                </a:lnSpc>
              </a:pPr>
              <a:r>
                <a:rPr lang="en-US" sz="3200">
                  <a:solidFill>
                    <a:srgbClr val="31356E"/>
                  </a:solidFill>
                  <a:latin typeface="Muli Semi-Bold"/>
                </a:rPr>
                <a:t>Trịnh Văn Phúc</a:t>
              </a:r>
            </a:p>
          </p:txBody>
        </p:sp>
        <p:sp>
          <p:nvSpPr>
            <p:cNvPr id="7" name="TextBox 7"/>
            <p:cNvSpPr txBox="1"/>
            <p:nvPr/>
          </p:nvSpPr>
          <p:spPr>
            <a:xfrm>
              <a:off x="0" y="933052"/>
              <a:ext cx="5809148" cy="2443480"/>
            </a:xfrm>
            <a:prstGeom prst="rect">
              <a:avLst/>
            </a:prstGeom>
          </p:spPr>
          <p:txBody>
            <a:bodyPr lIns="0" tIns="0" rIns="0" bIns="0" rtlCol="0" anchor="t">
              <a:spAutoFit/>
            </a:bodyPr>
            <a:lstStyle/>
            <a:p>
              <a:pPr algn="ctr">
                <a:lnSpc>
                  <a:spcPts val="2940"/>
                </a:lnSpc>
              </a:pPr>
              <a:r>
                <a:rPr lang="en-US" sz="2100">
                  <a:solidFill>
                    <a:srgbClr val="242424"/>
                  </a:solidFill>
                  <a:latin typeface="Muli"/>
                  <a:hlinkClick r:id="rId2" tooltip="https://docs.google.com/spreadsheets/d/1DUF2isFWsqVSYhbaACYtbgcLi_YjDqpE3GLQIVgkKQg/edit#gid=69851113"/>
                </a:rPr>
                <a:t>Lời chứng thực là trích dẫn ngắn từ ý kiến của những người yêu thích thương hiệu của bạn. Là cách tốt nhất thuyết phục khách hàng thử nghiệm dịch vụ của bạn."</a:t>
              </a:r>
            </a:p>
          </p:txBody>
        </p:sp>
      </p:grpSp>
      <p:grpSp>
        <p:nvGrpSpPr>
          <p:cNvPr id="8" name="Group 8"/>
          <p:cNvGrpSpPr/>
          <p:nvPr/>
        </p:nvGrpSpPr>
        <p:grpSpPr>
          <a:xfrm>
            <a:off x="12612571" y="6495396"/>
            <a:ext cx="4356861" cy="2762904"/>
            <a:chOff x="0" y="0"/>
            <a:chExt cx="5809148" cy="3683872"/>
          </a:xfrm>
        </p:grpSpPr>
        <p:sp>
          <p:nvSpPr>
            <p:cNvPr id="9" name="TextBox 9"/>
            <p:cNvSpPr txBox="1"/>
            <p:nvPr/>
          </p:nvSpPr>
          <p:spPr>
            <a:xfrm>
              <a:off x="0" y="9525"/>
              <a:ext cx="5809148" cy="638175"/>
            </a:xfrm>
            <a:prstGeom prst="rect">
              <a:avLst/>
            </a:prstGeom>
          </p:spPr>
          <p:txBody>
            <a:bodyPr lIns="0" tIns="0" rIns="0" bIns="0" rtlCol="0" anchor="t">
              <a:spAutoFit/>
            </a:bodyPr>
            <a:lstStyle/>
            <a:p>
              <a:pPr algn="ctr">
                <a:lnSpc>
                  <a:spcPts val="3840"/>
                </a:lnSpc>
              </a:pPr>
              <a:r>
                <a:rPr lang="en-US" sz="3200">
                  <a:solidFill>
                    <a:srgbClr val="31356E"/>
                  </a:solidFill>
                  <a:latin typeface="Muli Semi-Bold"/>
                </a:rPr>
                <a:t>Thủy Tiên</a:t>
              </a:r>
            </a:p>
          </p:txBody>
        </p:sp>
        <p:sp>
          <p:nvSpPr>
            <p:cNvPr id="10" name="TextBox 10"/>
            <p:cNvSpPr txBox="1"/>
            <p:nvPr/>
          </p:nvSpPr>
          <p:spPr>
            <a:xfrm>
              <a:off x="0" y="933052"/>
              <a:ext cx="5809148" cy="2443480"/>
            </a:xfrm>
            <a:prstGeom prst="rect">
              <a:avLst/>
            </a:prstGeom>
          </p:spPr>
          <p:txBody>
            <a:bodyPr lIns="0" tIns="0" rIns="0" bIns="0" rtlCol="0" anchor="t">
              <a:spAutoFit/>
            </a:bodyPr>
            <a:lstStyle/>
            <a:p>
              <a:pPr algn="ctr">
                <a:lnSpc>
                  <a:spcPts val="2940"/>
                </a:lnSpc>
              </a:pPr>
              <a:r>
                <a:rPr lang="en-US" sz="2100">
                  <a:solidFill>
                    <a:srgbClr val="242424"/>
                  </a:solidFill>
                  <a:latin typeface="Muli"/>
                  <a:hlinkClick r:id="rId2" tooltip="https://docs.google.com/spreadsheets/d/1DUF2isFWsqVSYhbaACYtbgcLi_YjDqpE3GLQIVgkKQg/edit#gid=69851113"/>
                </a:rPr>
                <a:t>Lời chứng thực là trích dẫn ngắn từ ý kiến của những người yêu thích thương hiệu của bạn. Là cách tốt nhất thuyết phục khách hàng thử nghiệm dịch vụ của bạn."</a:t>
              </a:r>
            </a:p>
          </p:txBody>
        </p:sp>
      </p:grpSp>
      <p:grpSp>
        <p:nvGrpSpPr>
          <p:cNvPr id="11" name="Group 11"/>
          <p:cNvGrpSpPr/>
          <p:nvPr/>
        </p:nvGrpSpPr>
        <p:grpSpPr>
          <a:xfrm>
            <a:off x="2280669" y="1028700"/>
            <a:ext cx="13726662" cy="1597967"/>
            <a:chOff x="0" y="0"/>
            <a:chExt cx="18302216" cy="2130622"/>
          </a:xfrm>
        </p:grpSpPr>
        <p:sp>
          <p:nvSpPr>
            <p:cNvPr id="12" name="TextBox 12"/>
            <p:cNvSpPr txBox="1"/>
            <p:nvPr/>
          </p:nvSpPr>
          <p:spPr>
            <a:xfrm>
              <a:off x="0" y="-9525"/>
              <a:ext cx="18302216" cy="1228725"/>
            </a:xfrm>
            <a:prstGeom prst="rect">
              <a:avLst/>
            </a:prstGeom>
          </p:spPr>
          <p:txBody>
            <a:bodyPr lIns="0" tIns="0" rIns="0" bIns="0" rtlCol="0" anchor="t">
              <a:spAutoFit/>
            </a:bodyPr>
            <a:lstStyle/>
            <a:p>
              <a:pPr algn="ctr">
                <a:lnSpc>
                  <a:spcPts val="7200"/>
                </a:lnSpc>
              </a:pPr>
              <a:r>
                <a:rPr lang="en-US" sz="6000">
                  <a:solidFill>
                    <a:srgbClr val="31356E"/>
                  </a:solidFill>
                  <a:latin typeface="Muli"/>
                </a:rPr>
                <a:t>Khách hàng nói gì về chúng tôi</a:t>
              </a:r>
            </a:p>
          </p:txBody>
        </p:sp>
        <p:sp>
          <p:nvSpPr>
            <p:cNvPr id="13" name="TextBox 13"/>
            <p:cNvSpPr txBox="1"/>
            <p:nvPr/>
          </p:nvSpPr>
          <p:spPr>
            <a:xfrm>
              <a:off x="0" y="1463872"/>
              <a:ext cx="18302216" cy="666750"/>
            </a:xfrm>
            <a:prstGeom prst="rect">
              <a:avLst/>
            </a:prstGeom>
          </p:spPr>
          <p:txBody>
            <a:bodyPr lIns="0" tIns="0" rIns="0" bIns="0" rtlCol="0" anchor="t">
              <a:spAutoFit/>
            </a:bodyPr>
            <a:lstStyle/>
            <a:p>
              <a:pPr marL="0" lvl="0" indent="0" algn="ctr">
                <a:lnSpc>
                  <a:spcPts val="4200"/>
                </a:lnSpc>
                <a:spcBef>
                  <a:spcPct val="0"/>
                </a:spcBef>
              </a:pPr>
              <a:r>
                <a:rPr lang="en-US" sz="3000" u="none">
                  <a:solidFill>
                    <a:srgbClr val="242424"/>
                  </a:solidFill>
                  <a:latin typeface="Muli"/>
                  <a:hlinkClick r:id="rId2" tooltip="https://docs.google.com/spreadsheets/d/1DUF2isFWsqVSYhbaACYtbgcLi_YjDqpE3GLQIVgkKQg/edit#gid=69851113"/>
                </a:rPr>
                <a:t>In Ấn Nhanh chưa bao giờ thất bại trong việc cung cấp các dịch vụ xuất sắc.</a:t>
              </a:r>
            </a:p>
          </p:txBody>
        </p:sp>
      </p:grpSp>
      <p:grpSp>
        <p:nvGrpSpPr>
          <p:cNvPr id="14" name="Group 14"/>
          <p:cNvGrpSpPr/>
          <p:nvPr/>
        </p:nvGrpSpPr>
        <p:grpSpPr>
          <a:xfrm>
            <a:off x="13390090" y="3160119"/>
            <a:ext cx="2801824" cy="2801824"/>
            <a:chOff x="0" y="0"/>
            <a:chExt cx="6350000" cy="6350000"/>
          </a:xfrm>
        </p:grpSpPr>
        <p:sp>
          <p:nvSpPr>
            <p:cNvPr id="15" name="Freeform 15"/>
            <p:cNvSpPr/>
            <p:nvPr/>
          </p:nvSpPr>
          <p:spPr>
            <a:xfrm>
              <a:off x="37846" y="116586"/>
              <a:ext cx="6274308" cy="6116828"/>
            </a:xfrm>
            <a:custGeom>
              <a:avLst/>
              <a:gdLst/>
              <a:ahLst/>
              <a:cxnLst/>
              <a:rect l="l" t="t" r="r" b="b"/>
              <a:pathLst>
                <a:path w="6274308" h="6116828">
                  <a:moveTo>
                    <a:pt x="3137154" y="0"/>
                  </a:moveTo>
                  <a:lnTo>
                    <a:pt x="621411" y="1211453"/>
                  </a:lnTo>
                  <a:lnTo>
                    <a:pt x="0" y="3933825"/>
                  </a:lnTo>
                  <a:lnTo>
                    <a:pt x="1741043" y="6116828"/>
                  </a:lnTo>
                  <a:lnTo>
                    <a:pt x="4533265" y="6116828"/>
                  </a:lnTo>
                  <a:lnTo>
                    <a:pt x="6274308" y="3933825"/>
                  </a:lnTo>
                  <a:lnTo>
                    <a:pt x="5652897" y="1211453"/>
                  </a:lnTo>
                  <a:close/>
                </a:path>
              </a:pathLst>
            </a:custGeom>
            <a:blipFill>
              <a:blip r:embed="rId3"/>
              <a:stretch>
                <a:fillRect l="-3266" t="-13394" r="-12089" b="-64037"/>
              </a:stretch>
            </a:blipFill>
          </p:spPr>
        </p:sp>
      </p:grpSp>
      <p:grpSp>
        <p:nvGrpSpPr>
          <p:cNvPr id="16" name="Group 16"/>
          <p:cNvGrpSpPr/>
          <p:nvPr/>
        </p:nvGrpSpPr>
        <p:grpSpPr>
          <a:xfrm>
            <a:off x="7743088" y="3160119"/>
            <a:ext cx="2801824" cy="2801824"/>
            <a:chOff x="0" y="0"/>
            <a:chExt cx="6350000" cy="6350000"/>
          </a:xfrm>
        </p:grpSpPr>
        <p:sp>
          <p:nvSpPr>
            <p:cNvPr id="17" name="Freeform 17"/>
            <p:cNvSpPr/>
            <p:nvPr/>
          </p:nvSpPr>
          <p:spPr>
            <a:xfrm>
              <a:off x="37846" y="116586"/>
              <a:ext cx="6274308" cy="6116828"/>
            </a:xfrm>
            <a:custGeom>
              <a:avLst/>
              <a:gdLst/>
              <a:ahLst/>
              <a:cxnLst/>
              <a:rect l="l" t="t" r="r" b="b"/>
              <a:pathLst>
                <a:path w="6274308" h="6116828">
                  <a:moveTo>
                    <a:pt x="3137154" y="0"/>
                  </a:moveTo>
                  <a:lnTo>
                    <a:pt x="621411" y="1211453"/>
                  </a:lnTo>
                  <a:lnTo>
                    <a:pt x="0" y="3933825"/>
                  </a:lnTo>
                  <a:lnTo>
                    <a:pt x="1741043" y="6116828"/>
                  </a:lnTo>
                  <a:lnTo>
                    <a:pt x="4533265" y="6116828"/>
                  </a:lnTo>
                  <a:lnTo>
                    <a:pt x="6274308" y="3933825"/>
                  </a:lnTo>
                  <a:lnTo>
                    <a:pt x="5652897" y="1211453"/>
                  </a:lnTo>
                  <a:close/>
                </a:path>
              </a:pathLst>
            </a:custGeom>
            <a:blipFill>
              <a:blip r:embed="rId4"/>
              <a:stretch>
                <a:fillRect l="-46855" r="-49536" b="-34466"/>
              </a:stretch>
            </a:blipFill>
          </p:spPr>
        </p:sp>
      </p:grpSp>
      <p:grpSp>
        <p:nvGrpSpPr>
          <p:cNvPr id="18" name="Group 18"/>
          <p:cNvGrpSpPr/>
          <p:nvPr/>
        </p:nvGrpSpPr>
        <p:grpSpPr>
          <a:xfrm>
            <a:off x="2096086" y="3160119"/>
            <a:ext cx="2801824" cy="2801824"/>
            <a:chOff x="0" y="0"/>
            <a:chExt cx="6350000" cy="6350000"/>
          </a:xfrm>
        </p:grpSpPr>
        <p:sp>
          <p:nvSpPr>
            <p:cNvPr id="19" name="Freeform 19"/>
            <p:cNvSpPr/>
            <p:nvPr/>
          </p:nvSpPr>
          <p:spPr>
            <a:xfrm>
              <a:off x="37846" y="116586"/>
              <a:ext cx="6274308" cy="6116828"/>
            </a:xfrm>
            <a:custGeom>
              <a:avLst/>
              <a:gdLst/>
              <a:ahLst/>
              <a:cxnLst/>
              <a:rect l="l" t="t" r="r" b="b"/>
              <a:pathLst>
                <a:path w="6274308" h="6116828">
                  <a:moveTo>
                    <a:pt x="3137154" y="0"/>
                  </a:moveTo>
                  <a:lnTo>
                    <a:pt x="621411" y="1211453"/>
                  </a:lnTo>
                  <a:lnTo>
                    <a:pt x="0" y="3933825"/>
                  </a:lnTo>
                  <a:lnTo>
                    <a:pt x="1741043" y="6116828"/>
                  </a:lnTo>
                  <a:lnTo>
                    <a:pt x="4533265" y="6116828"/>
                  </a:lnTo>
                  <a:lnTo>
                    <a:pt x="6274308" y="3933825"/>
                  </a:lnTo>
                  <a:lnTo>
                    <a:pt x="5652897" y="1211453"/>
                  </a:lnTo>
                  <a:close/>
                </a:path>
              </a:pathLst>
            </a:custGeom>
            <a:blipFill>
              <a:blip r:embed="rId5"/>
              <a:stretch>
                <a:fillRect l="-40932" r="-35032" b="-20329"/>
              </a:stretch>
            </a:blipFill>
          </p:spPr>
        </p:sp>
      </p:grpSp>
      <p:grpSp>
        <p:nvGrpSpPr>
          <p:cNvPr id="20" name="Group 20"/>
          <p:cNvGrpSpPr/>
          <p:nvPr/>
        </p:nvGrpSpPr>
        <p:grpSpPr>
          <a:xfrm rot="5400000">
            <a:off x="-1488" y="1488"/>
            <a:ext cx="1859770" cy="1856795"/>
            <a:chOff x="0" y="0"/>
            <a:chExt cx="6350000" cy="6339840"/>
          </a:xfrm>
        </p:grpSpPr>
        <p:sp>
          <p:nvSpPr>
            <p:cNvPr id="21" name="Freeform 2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grpSp>
        <p:nvGrpSpPr>
          <p:cNvPr id="22" name="Group 22"/>
          <p:cNvGrpSpPr/>
          <p:nvPr/>
        </p:nvGrpSpPr>
        <p:grpSpPr>
          <a:xfrm rot="-5400000">
            <a:off x="16429717" y="8428717"/>
            <a:ext cx="1859770" cy="1856795"/>
            <a:chOff x="0" y="0"/>
            <a:chExt cx="6350000" cy="6339840"/>
          </a:xfrm>
        </p:grpSpPr>
        <p:sp>
          <p:nvSpPr>
            <p:cNvPr id="23" name="Freeform 2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71355" y="1173007"/>
            <a:ext cx="14978631" cy="1597967"/>
            <a:chOff x="0" y="0"/>
            <a:chExt cx="19971508" cy="2130622"/>
          </a:xfrm>
        </p:grpSpPr>
        <p:sp>
          <p:nvSpPr>
            <p:cNvPr id="3" name="TextBox 3"/>
            <p:cNvSpPr txBox="1"/>
            <p:nvPr/>
          </p:nvSpPr>
          <p:spPr>
            <a:xfrm>
              <a:off x="0" y="-9525"/>
              <a:ext cx="19971508" cy="1228725"/>
            </a:xfrm>
            <a:prstGeom prst="rect">
              <a:avLst/>
            </a:prstGeom>
          </p:spPr>
          <p:txBody>
            <a:bodyPr lIns="0" tIns="0" rIns="0" bIns="0" rtlCol="0" anchor="t">
              <a:spAutoFit/>
            </a:bodyPr>
            <a:lstStyle/>
            <a:p>
              <a:pPr>
                <a:lnSpc>
                  <a:spcPts val="7200"/>
                </a:lnSpc>
              </a:pPr>
              <a:r>
                <a:rPr lang="en-US" sz="6000">
                  <a:solidFill>
                    <a:srgbClr val="31356E"/>
                  </a:solidFill>
                  <a:latin typeface="Muli"/>
                </a:rPr>
                <a:t>Các mức giá của chúng tôi</a:t>
              </a:r>
            </a:p>
          </p:txBody>
        </p:sp>
        <p:sp>
          <p:nvSpPr>
            <p:cNvPr id="4" name="TextBox 4"/>
            <p:cNvSpPr txBox="1"/>
            <p:nvPr/>
          </p:nvSpPr>
          <p:spPr>
            <a:xfrm>
              <a:off x="0" y="1463872"/>
              <a:ext cx="19971508" cy="666750"/>
            </a:xfrm>
            <a:prstGeom prst="rect">
              <a:avLst/>
            </a:prstGeom>
          </p:spPr>
          <p:txBody>
            <a:bodyPr lIns="0" tIns="0" rIns="0" bIns="0" rtlCol="0" anchor="t">
              <a:spAutoFit/>
            </a:bodyPr>
            <a:lstStyle/>
            <a:p>
              <a:pPr marL="0" lvl="0" indent="0">
                <a:lnSpc>
                  <a:spcPts val="4200"/>
                </a:lnSpc>
                <a:spcBef>
                  <a:spcPct val="0"/>
                </a:spcBef>
              </a:pPr>
              <a:r>
                <a:rPr lang="en-US" sz="3000">
                  <a:solidFill>
                    <a:srgbClr val="242424"/>
                  </a:solidFill>
                  <a:latin typeface="Muli"/>
                  <a:hlinkClick r:id="rId2" tooltip="https://docs.google.com/spreadsheets/d/1DUF2isFWsqVSYhbaACYtbgcLi_YjDqpE3GLQIVgkKQg/edit#gid=69851113"/>
                </a:rPr>
                <a:t>In Ấn Nhanh cung cấp các dịch vụ chất lượng cao với giá cả cạnh tranh cao</a:t>
              </a:r>
            </a:p>
          </p:txBody>
        </p:sp>
      </p:grpSp>
      <p:sp>
        <p:nvSpPr>
          <p:cNvPr id="5" name="Freeform 5"/>
          <p:cNvSpPr/>
          <p:nvPr/>
        </p:nvSpPr>
        <p:spPr>
          <a:xfrm>
            <a:off x="5322861" y="7244417"/>
            <a:ext cx="442378" cy="341033"/>
          </a:xfrm>
          <a:custGeom>
            <a:avLst/>
            <a:gdLst/>
            <a:ahLst/>
            <a:cxnLst/>
            <a:rect l="l" t="t" r="r" b="b"/>
            <a:pathLst>
              <a:path w="442378" h="341033">
                <a:moveTo>
                  <a:pt x="0" y="0"/>
                </a:moveTo>
                <a:lnTo>
                  <a:pt x="442378" y="0"/>
                </a:lnTo>
                <a:lnTo>
                  <a:pt x="442378" y="341033"/>
                </a:lnTo>
                <a:lnTo>
                  <a:pt x="0" y="3410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7696627" y="5091100"/>
            <a:ext cx="442378" cy="341033"/>
          </a:xfrm>
          <a:custGeom>
            <a:avLst/>
            <a:gdLst/>
            <a:ahLst/>
            <a:cxnLst/>
            <a:rect l="l" t="t" r="r" b="b"/>
            <a:pathLst>
              <a:path w="442378" h="341033">
                <a:moveTo>
                  <a:pt x="0" y="0"/>
                </a:moveTo>
                <a:lnTo>
                  <a:pt x="442379" y="0"/>
                </a:lnTo>
                <a:lnTo>
                  <a:pt x="442379" y="341034"/>
                </a:lnTo>
                <a:lnTo>
                  <a:pt x="0" y="3410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0101232" y="8316798"/>
            <a:ext cx="442378" cy="341033"/>
          </a:xfrm>
          <a:custGeom>
            <a:avLst/>
            <a:gdLst/>
            <a:ahLst/>
            <a:cxnLst/>
            <a:rect l="l" t="t" r="r" b="b"/>
            <a:pathLst>
              <a:path w="442378" h="341033">
                <a:moveTo>
                  <a:pt x="0" y="0"/>
                </a:moveTo>
                <a:lnTo>
                  <a:pt x="442378" y="0"/>
                </a:lnTo>
                <a:lnTo>
                  <a:pt x="442378" y="341034"/>
                </a:lnTo>
                <a:lnTo>
                  <a:pt x="0" y="3410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2711101" y="7252970"/>
            <a:ext cx="442378" cy="341033"/>
          </a:xfrm>
          <a:custGeom>
            <a:avLst/>
            <a:gdLst/>
            <a:ahLst/>
            <a:cxnLst/>
            <a:rect l="l" t="t" r="r" b="b"/>
            <a:pathLst>
              <a:path w="442378" h="341033">
                <a:moveTo>
                  <a:pt x="0" y="0"/>
                </a:moveTo>
                <a:lnTo>
                  <a:pt x="442378" y="0"/>
                </a:lnTo>
                <a:lnTo>
                  <a:pt x="442378" y="341033"/>
                </a:lnTo>
                <a:lnTo>
                  <a:pt x="0" y="3410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5377607" y="6163482"/>
            <a:ext cx="442378" cy="341033"/>
          </a:xfrm>
          <a:custGeom>
            <a:avLst/>
            <a:gdLst/>
            <a:ahLst/>
            <a:cxnLst/>
            <a:rect l="l" t="t" r="r" b="b"/>
            <a:pathLst>
              <a:path w="442378" h="341033">
                <a:moveTo>
                  <a:pt x="0" y="0"/>
                </a:moveTo>
                <a:lnTo>
                  <a:pt x="442379" y="0"/>
                </a:lnTo>
                <a:lnTo>
                  <a:pt x="442379" y="341033"/>
                </a:lnTo>
                <a:lnTo>
                  <a:pt x="0" y="3410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4509531" y="3875278"/>
            <a:ext cx="2069038" cy="616027"/>
            <a:chOff x="0" y="0"/>
            <a:chExt cx="2758717" cy="821369"/>
          </a:xfrm>
        </p:grpSpPr>
        <p:sp>
          <p:nvSpPr>
            <p:cNvPr id="11" name="AutoShape 11"/>
            <p:cNvSpPr/>
            <p:nvPr/>
          </p:nvSpPr>
          <p:spPr>
            <a:xfrm>
              <a:off x="0" y="0"/>
              <a:ext cx="2758717" cy="821369"/>
            </a:xfrm>
            <a:prstGeom prst="rect">
              <a:avLst/>
            </a:prstGeom>
            <a:solidFill>
              <a:srgbClr val="31356E"/>
            </a:solidFill>
          </p:spPr>
        </p:sp>
        <p:sp>
          <p:nvSpPr>
            <p:cNvPr id="12" name="TextBox 12"/>
            <p:cNvSpPr txBox="1"/>
            <p:nvPr/>
          </p:nvSpPr>
          <p:spPr>
            <a:xfrm>
              <a:off x="148797" y="124300"/>
              <a:ext cx="2461123" cy="514985"/>
            </a:xfrm>
            <a:prstGeom prst="rect">
              <a:avLst/>
            </a:prstGeom>
          </p:spPr>
          <p:txBody>
            <a:bodyPr lIns="0" tIns="0" rIns="0" bIns="0" rtlCol="0" anchor="t">
              <a:spAutoFit/>
            </a:bodyPr>
            <a:lstStyle/>
            <a:p>
              <a:pPr marL="0" lvl="0" indent="0" algn="ctr">
                <a:lnSpc>
                  <a:spcPts val="3254"/>
                </a:lnSpc>
                <a:spcBef>
                  <a:spcPct val="0"/>
                </a:spcBef>
              </a:pPr>
              <a:r>
                <a:rPr lang="en-US" sz="2325">
                  <a:solidFill>
                    <a:srgbClr val="FFFFFF"/>
                  </a:solidFill>
                  <a:latin typeface="Muli"/>
                </a:rPr>
                <a:t>Truyền thống</a:t>
              </a:r>
            </a:p>
          </p:txBody>
        </p:sp>
      </p:grpSp>
      <p:sp>
        <p:nvSpPr>
          <p:cNvPr id="13" name="TextBox 13"/>
          <p:cNvSpPr txBox="1"/>
          <p:nvPr/>
        </p:nvSpPr>
        <p:spPr>
          <a:xfrm>
            <a:off x="1271355" y="5043475"/>
            <a:ext cx="2651613" cy="405765"/>
          </a:xfrm>
          <a:prstGeom prst="rect">
            <a:avLst/>
          </a:prstGeom>
        </p:spPr>
        <p:txBody>
          <a:bodyPr lIns="0" tIns="0" rIns="0" bIns="0" rtlCol="0" anchor="t">
            <a:spAutoFit/>
          </a:bodyPr>
          <a:lstStyle/>
          <a:p>
            <a:pPr marL="0" lvl="0" indent="0" algn="l">
              <a:lnSpc>
                <a:spcPts val="3359"/>
              </a:lnSpc>
              <a:spcBef>
                <a:spcPct val="0"/>
              </a:spcBef>
            </a:pPr>
            <a:r>
              <a:rPr lang="en-US" sz="2400">
                <a:solidFill>
                  <a:srgbClr val="242424"/>
                </a:solidFill>
                <a:latin typeface="Muli"/>
              </a:rPr>
              <a:t>In trong ngày</a:t>
            </a:r>
          </a:p>
        </p:txBody>
      </p:sp>
      <p:sp>
        <p:nvSpPr>
          <p:cNvPr id="14" name="TextBox 14"/>
          <p:cNvSpPr txBox="1"/>
          <p:nvPr/>
        </p:nvSpPr>
        <p:spPr>
          <a:xfrm>
            <a:off x="1271355" y="6183484"/>
            <a:ext cx="2651613" cy="289560"/>
          </a:xfrm>
          <a:prstGeom prst="rect">
            <a:avLst/>
          </a:prstGeom>
        </p:spPr>
        <p:txBody>
          <a:bodyPr lIns="0" tIns="0" rIns="0" bIns="0" rtlCol="0" anchor="t">
            <a:spAutoFit/>
          </a:bodyPr>
          <a:lstStyle/>
          <a:p>
            <a:pPr marL="0" lvl="0" indent="0" algn="l">
              <a:lnSpc>
                <a:spcPts val="2415"/>
              </a:lnSpc>
              <a:spcBef>
                <a:spcPct val="0"/>
              </a:spcBef>
            </a:pPr>
            <a:r>
              <a:rPr lang="en-US" sz="1725">
                <a:solidFill>
                  <a:srgbClr val="242424"/>
                </a:solidFill>
                <a:latin typeface="Muli"/>
              </a:rPr>
              <a:t>Xem lại trước khi sản xuất</a:t>
            </a:r>
          </a:p>
        </p:txBody>
      </p:sp>
      <p:sp>
        <p:nvSpPr>
          <p:cNvPr id="15" name="TextBox 15"/>
          <p:cNvSpPr txBox="1"/>
          <p:nvPr/>
        </p:nvSpPr>
        <p:spPr>
          <a:xfrm>
            <a:off x="1271355" y="7195858"/>
            <a:ext cx="2651613" cy="390525"/>
          </a:xfrm>
          <a:prstGeom prst="rect">
            <a:avLst/>
          </a:prstGeom>
        </p:spPr>
        <p:txBody>
          <a:bodyPr lIns="0" tIns="0" rIns="0" bIns="0" rtlCol="0" anchor="t">
            <a:spAutoFit/>
          </a:bodyPr>
          <a:lstStyle/>
          <a:p>
            <a:pPr marL="0" lvl="0" indent="0" algn="l">
              <a:lnSpc>
                <a:spcPts val="3149"/>
              </a:lnSpc>
              <a:spcBef>
                <a:spcPct val="0"/>
              </a:spcBef>
            </a:pPr>
            <a:r>
              <a:rPr lang="en-US" sz="2250">
                <a:solidFill>
                  <a:srgbClr val="242424"/>
                </a:solidFill>
                <a:latin typeface="Muli"/>
              </a:rPr>
              <a:t>Giấy bạc và Kết cấu</a:t>
            </a:r>
          </a:p>
        </p:txBody>
      </p:sp>
      <p:sp>
        <p:nvSpPr>
          <p:cNvPr id="16" name="TextBox 16"/>
          <p:cNvSpPr txBox="1"/>
          <p:nvPr/>
        </p:nvSpPr>
        <p:spPr>
          <a:xfrm>
            <a:off x="1271355" y="8260620"/>
            <a:ext cx="2651613" cy="405765"/>
          </a:xfrm>
          <a:prstGeom prst="rect">
            <a:avLst/>
          </a:prstGeom>
        </p:spPr>
        <p:txBody>
          <a:bodyPr lIns="0" tIns="0" rIns="0" bIns="0" rtlCol="0" anchor="t">
            <a:spAutoFit/>
          </a:bodyPr>
          <a:lstStyle/>
          <a:p>
            <a:pPr marL="0" lvl="0" indent="0" algn="l">
              <a:lnSpc>
                <a:spcPts val="3359"/>
              </a:lnSpc>
              <a:spcBef>
                <a:spcPct val="0"/>
              </a:spcBef>
            </a:pPr>
            <a:r>
              <a:rPr lang="en-US" sz="2400">
                <a:solidFill>
                  <a:srgbClr val="242424"/>
                </a:solidFill>
                <a:latin typeface="Muli"/>
              </a:rPr>
              <a:t>Vết cắt</a:t>
            </a:r>
          </a:p>
        </p:txBody>
      </p:sp>
      <p:sp>
        <p:nvSpPr>
          <p:cNvPr id="17" name="AutoShape 17"/>
          <p:cNvSpPr/>
          <p:nvPr/>
        </p:nvSpPr>
        <p:spPr>
          <a:xfrm>
            <a:off x="1271355" y="5801598"/>
            <a:ext cx="15361960" cy="0"/>
          </a:xfrm>
          <a:prstGeom prst="line">
            <a:avLst/>
          </a:prstGeom>
          <a:ln w="9525" cap="rnd">
            <a:solidFill>
              <a:srgbClr val="212122"/>
            </a:solidFill>
            <a:prstDash val="solid"/>
            <a:headEnd type="none" w="sm" len="sm"/>
            <a:tailEnd type="none" w="sm" len="sm"/>
          </a:ln>
        </p:spPr>
      </p:sp>
      <p:sp>
        <p:nvSpPr>
          <p:cNvPr id="18" name="AutoShape 18"/>
          <p:cNvSpPr/>
          <p:nvPr/>
        </p:nvSpPr>
        <p:spPr>
          <a:xfrm>
            <a:off x="1271355" y="6873980"/>
            <a:ext cx="15361960" cy="0"/>
          </a:xfrm>
          <a:prstGeom prst="line">
            <a:avLst/>
          </a:prstGeom>
          <a:ln w="9525" cap="rnd">
            <a:solidFill>
              <a:srgbClr val="212122"/>
            </a:solidFill>
            <a:prstDash val="solid"/>
            <a:headEnd type="none" w="sm" len="sm"/>
            <a:tailEnd type="none" w="sm" len="sm"/>
          </a:ln>
        </p:spPr>
      </p:sp>
      <p:sp>
        <p:nvSpPr>
          <p:cNvPr id="19" name="AutoShape 19"/>
          <p:cNvSpPr/>
          <p:nvPr/>
        </p:nvSpPr>
        <p:spPr>
          <a:xfrm>
            <a:off x="1271355" y="7946362"/>
            <a:ext cx="15361960" cy="0"/>
          </a:xfrm>
          <a:prstGeom prst="line">
            <a:avLst/>
          </a:prstGeom>
          <a:ln w="9525" cap="rnd">
            <a:solidFill>
              <a:srgbClr val="212122"/>
            </a:solidFill>
            <a:prstDash val="solid"/>
            <a:headEnd type="none" w="sm" len="sm"/>
            <a:tailEnd type="none" w="sm" len="sm"/>
          </a:ln>
        </p:spPr>
      </p:sp>
      <p:sp>
        <p:nvSpPr>
          <p:cNvPr id="20" name="AutoShape 20"/>
          <p:cNvSpPr/>
          <p:nvPr/>
        </p:nvSpPr>
        <p:spPr>
          <a:xfrm>
            <a:off x="1271355" y="9018743"/>
            <a:ext cx="15361960" cy="0"/>
          </a:xfrm>
          <a:prstGeom prst="line">
            <a:avLst/>
          </a:prstGeom>
          <a:ln w="9525" cap="rnd">
            <a:solidFill>
              <a:srgbClr val="212122"/>
            </a:solidFill>
            <a:prstDash val="solid"/>
            <a:headEnd type="none" w="sm" len="sm"/>
            <a:tailEnd type="none" w="sm" len="sm"/>
          </a:ln>
        </p:spPr>
      </p:sp>
      <p:sp>
        <p:nvSpPr>
          <p:cNvPr id="21" name="TextBox 21"/>
          <p:cNvSpPr txBox="1"/>
          <p:nvPr/>
        </p:nvSpPr>
        <p:spPr>
          <a:xfrm>
            <a:off x="1271355" y="3956597"/>
            <a:ext cx="1193006" cy="405765"/>
          </a:xfrm>
          <a:prstGeom prst="rect">
            <a:avLst/>
          </a:prstGeom>
        </p:spPr>
        <p:txBody>
          <a:bodyPr lIns="0" tIns="0" rIns="0" bIns="0" rtlCol="0" anchor="t">
            <a:spAutoFit/>
          </a:bodyPr>
          <a:lstStyle/>
          <a:p>
            <a:pPr marL="0" lvl="0" indent="0" algn="l">
              <a:lnSpc>
                <a:spcPts val="3359"/>
              </a:lnSpc>
              <a:spcBef>
                <a:spcPct val="0"/>
              </a:spcBef>
            </a:pPr>
            <a:r>
              <a:rPr lang="en-US" sz="2400">
                <a:solidFill>
                  <a:srgbClr val="31356E"/>
                </a:solidFill>
                <a:latin typeface="Muli"/>
              </a:rPr>
              <a:t>Tên Mục</a:t>
            </a:r>
          </a:p>
        </p:txBody>
      </p:sp>
      <p:grpSp>
        <p:nvGrpSpPr>
          <p:cNvPr id="22" name="Group 22"/>
          <p:cNvGrpSpPr/>
          <p:nvPr/>
        </p:nvGrpSpPr>
        <p:grpSpPr>
          <a:xfrm>
            <a:off x="6883297" y="3875278"/>
            <a:ext cx="2069038" cy="616027"/>
            <a:chOff x="0" y="0"/>
            <a:chExt cx="2758717" cy="821369"/>
          </a:xfrm>
        </p:grpSpPr>
        <p:sp>
          <p:nvSpPr>
            <p:cNvPr id="23" name="AutoShape 23"/>
            <p:cNvSpPr/>
            <p:nvPr/>
          </p:nvSpPr>
          <p:spPr>
            <a:xfrm>
              <a:off x="0" y="0"/>
              <a:ext cx="2758717" cy="821369"/>
            </a:xfrm>
            <a:prstGeom prst="rect">
              <a:avLst/>
            </a:prstGeom>
            <a:solidFill>
              <a:srgbClr val="31356E"/>
            </a:solidFill>
          </p:spPr>
        </p:sp>
        <p:sp>
          <p:nvSpPr>
            <p:cNvPr id="24" name="TextBox 24"/>
            <p:cNvSpPr txBox="1"/>
            <p:nvPr/>
          </p:nvSpPr>
          <p:spPr>
            <a:xfrm>
              <a:off x="148797" y="124300"/>
              <a:ext cx="2461123" cy="525145"/>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FFFFFF"/>
                  </a:solidFill>
                  <a:latin typeface="Muli"/>
                </a:rPr>
                <a:t>Vàng</a:t>
              </a:r>
            </a:p>
          </p:txBody>
        </p:sp>
      </p:grpSp>
      <p:grpSp>
        <p:nvGrpSpPr>
          <p:cNvPr id="25" name="Group 25"/>
          <p:cNvGrpSpPr/>
          <p:nvPr/>
        </p:nvGrpSpPr>
        <p:grpSpPr>
          <a:xfrm>
            <a:off x="9287902" y="3875278"/>
            <a:ext cx="2069038" cy="616027"/>
            <a:chOff x="0" y="0"/>
            <a:chExt cx="2758717" cy="821369"/>
          </a:xfrm>
        </p:grpSpPr>
        <p:sp>
          <p:nvSpPr>
            <p:cNvPr id="26" name="AutoShape 26"/>
            <p:cNvSpPr/>
            <p:nvPr/>
          </p:nvSpPr>
          <p:spPr>
            <a:xfrm>
              <a:off x="0" y="0"/>
              <a:ext cx="2758717" cy="821369"/>
            </a:xfrm>
            <a:prstGeom prst="rect">
              <a:avLst/>
            </a:prstGeom>
            <a:solidFill>
              <a:srgbClr val="31356E"/>
            </a:solidFill>
          </p:spPr>
        </p:sp>
        <p:sp>
          <p:nvSpPr>
            <p:cNvPr id="27" name="TextBox 27"/>
            <p:cNvSpPr txBox="1"/>
            <p:nvPr/>
          </p:nvSpPr>
          <p:spPr>
            <a:xfrm>
              <a:off x="148797" y="124300"/>
              <a:ext cx="2461123" cy="525145"/>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FFFFFF"/>
                  </a:solidFill>
                  <a:latin typeface="Muli"/>
                </a:rPr>
                <a:t>Bạc</a:t>
              </a:r>
            </a:p>
          </p:txBody>
        </p:sp>
      </p:grpSp>
      <p:grpSp>
        <p:nvGrpSpPr>
          <p:cNvPr id="28" name="Group 28"/>
          <p:cNvGrpSpPr/>
          <p:nvPr/>
        </p:nvGrpSpPr>
        <p:grpSpPr>
          <a:xfrm>
            <a:off x="11897771" y="3875278"/>
            <a:ext cx="2069038" cy="616027"/>
            <a:chOff x="0" y="0"/>
            <a:chExt cx="2758717" cy="821369"/>
          </a:xfrm>
        </p:grpSpPr>
        <p:sp>
          <p:nvSpPr>
            <p:cNvPr id="29" name="AutoShape 29"/>
            <p:cNvSpPr/>
            <p:nvPr/>
          </p:nvSpPr>
          <p:spPr>
            <a:xfrm>
              <a:off x="0" y="0"/>
              <a:ext cx="2758717" cy="821369"/>
            </a:xfrm>
            <a:prstGeom prst="rect">
              <a:avLst/>
            </a:prstGeom>
            <a:solidFill>
              <a:srgbClr val="31356E"/>
            </a:solidFill>
          </p:spPr>
        </p:sp>
        <p:sp>
          <p:nvSpPr>
            <p:cNvPr id="30" name="TextBox 30"/>
            <p:cNvSpPr txBox="1"/>
            <p:nvPr/>
          </p:nvSpPr>
          <p:spPr>
            <a:xfrm>
              <a:off x="148797" y="124300"/>
              <a:ext cx="2461123" cy="525145"/>
            </a:xfrm>
            <a:prstGeom prst="rect">
              <a:avLst/>
            </a:prstGeom>
          </p:spPr>
          <p:txBody>
            <a:bodyPr lIns="0" tIns="0" rIns="0" bIns="0" rtlCol="0" anchor="t">
              <a:spAutoFit/>
            </a:bodyPr>
            <a:lstStyle/>
            <a:p>
              <a:pPr marL="0" lvl="0" indent="0" algn="ctr">
                <a:lnSpc>
                  <a:spcPts val="3359"/>
                </a:lnSpc>
                <a:spcBef>
                  <a:spcPct val="0"/>
                </a:spcBef>
              </a:pPr>
              <a:r>
                <a:rPr lang="en-US" sz="2400" u="none">
                  <a:solidFill>
                    <a:srgbClr val="FFFFFF"/>
                  </a:solidFill>
                  <a:latin typeface="Muli"/>
                </a:rPr>
                <a:t>Đồng</a:t>
              </a:r>
            </a:p>
          </p:txBody>
        </p:sp>
      </p:grpSp>
      <p:grpSp>
        <p:nvGrpSpPr>
          <p:cNvPr id="31" name="Group 31"/>
          <p:cNvGrpSpPr/>
          <p:nvPr/>
        </p:nvGrpSpPr>
        <p:grpSpPr>
          <a:xfrm>
            <a:off x="14564277" y="3875278"/>
            <a:ext cx="2069038" cy="616027"/>
            <a:chOff x="0" y="0"/>
            <a:chExt cx="2758717" cy="821369"/>
          </a:xfrm>
        </p:grpSpPr>
        <p:sp>
          <p:nvSpPr>
            <p:cNvPr id="32" name="AutoShape 32"/>
            <p:cNvSpPr/>
            <p:nvPr/>
          </p:nvSpPr>
          <p:spPr>
            <a:xfrm>
              <a:off x="0" y="0"/>
              <a:ext cx="2758717" cy="821369"/>
            </a:xfrm>
            <a:prstGeom prst="rect">
              <a:avLst/>
            </a:prstGeom>
            <a:solidFill>
              <a:srgbClr val="31356E"/>
            </a:solidFill>
          </p:spPr>
        </p:sp>
        <p:sp>
          <p:nvSpPr>
            <p:cNvPr id="33" name="TextBox 33"/>
            <p:cNvSpPr txBox="1"/>
            <p:nvPr/>
          </p:nvSpPr>
          <p:spPr>
            <a:xfrm>
              <a:off x="148797" y="124300"/>
              <a:ext cx="2461123" cy="525145"/>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FFFFFF"/>
                  </a:solidFill>
                  <a:latin typeface="Muli"/>
                </a:rPr>
                <a:t>Sắt</a:t>
              </a:r>
            </a:p>
          </p:txBody>
        </p:sp>
      </p:grpSp>
      <p:grpSp>
        <p:nvGrpSpPr>
          <p:cNvPr id="34" name="Group 34"/>
          <p:cNvGrpSpPr/>
          <p:nvPr/>
        </p:nvGrpSpPr>
        <p:grpSpPr>
          <a:xfrm rot="-10800000">
            <a:off x="16428230" y="0"/>
            <a:ext cx="1859770" cy="1856795"/>
            <a:chOff x="0" y="0"/>
            <a:chExt cx="6350000" cy="6339840"/>
          </a:xfrm>
        </p:grpSpPr>
        <p:sp>
          <p:nvSpPr>
            <p:cNvPr id="35" name="Freeform 3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508935" y="0"/>
            <a:ext cx="9779065" cy="10287000"/>
          </a:xfrm>
          <a:custGeom>
            <a:avLst/>
            <a:gdLst/>
            <a:ahLst/>
            <a:cxnLst/>
            <a:rect l="l" t="t" r="r" b="b"/>
            <a:pathLst>
              <a:path w="9779065" h="10287000">
                <a:moveTo>
                  <a:pt x="0" y="0"/>
                </a:moveTo>
                <a:lnTo>
                  <a:pt x="9779065" y="0"/>
                </a:lnTo>
                <a:lnTo>
                  <a:pt x="9779065" y="10287000"/>
                </a:lnTo>
                <a:lnTo>
                  <a:pt x="0" y="10287000"/>
                </a:lnTo>
                <a:lnTo>
                  <a:pt x="0" y="0"/>
                </a:lnTo>
                <a:close/>
              </a:path>
            </a:pathLst>
          </a:custGeom>
          <a:blipFill>
            <a:blip r:embed="rId2"/>
            <a:stretch>
              <a:fillRect l="-24340" t="-39748" r="-9073" b="-50489"/>
            </a:stretch>
          </a:blipFill>
        </p:spPr>
      </p:sp>
      <p:sp>
        <p:nvSpPr>
          <p:cNvPr id="3" name="AutoShape 3"/>
          <p:cNvSpPr/>
          <p:nvPr/>
        </p:nvSpPr>
        <p:spPr>
          <a:xfrm rot="3595211">
            <a:off x="-3308314" y="369691"/>
            <a:ext cx="16864442" cy="12676911"/>
          </a:xfrm>
          <a:prstGeom prst="rect">
            <a:avLst/>
          </a:prstGeom>
          <a:solidFill>
            <a:srgbClr val="31356E"/>
          </a:solidFill>
        </p:spPr>
      </p:sp>
      <p:grpSp>
        <p:nvGrpSpPr>
          <p:cNvPr id="4" name="Group 4"/>
          <p:cNvGrpSpPr/>
          <p:nvPr/>
        </p:nvGrpSpPr>
        <p:grpSpPr>
          <a:xfrm>
            <a:off x="1591772" y="2634112"/>
            <a:ext cx="6583310" cy="5018776"/>
            <a:chOff x="0" y="0"/>
            <a:chExt cx="8777747" cy="6691701"/>
          </a:xfrm>
        </p:grpSpPr>
        <p:sp>
          <p:nvSpPr>
            <p:cNvPr id="5" name="TextBox 5"/>
            <p:cNvSpPr txBox="1"/>
            <p:nvPr/>
          </p:nvSpPr>
          <p:spPr>
            <a:xfrm>
              <a:off x="0" y="5313751"/>
              <a:ext cx="8777747" cy="1377950"/>
            </a:xfrm>
            <a:prstGeom prst="rect">
              <a:avLst/>
            </a:prstGeom>
          </p:spPr>
          <p:txBody>
            <a:bodyPr lIns="0" tIns="0" rIns="0" bIns="0" rtlCol="0" anchor="t">
              <a:spAutoFit/>
            </a:bodyPr>
            <a:lstStyle/>
            <a:p>
              <a:pPr>
                <a:lnSpc>
                  <a:spcPts val="4200"/>
                </a:lnSpc>
              </a:pPr>
              <a:r>
                <a:rPr lang="en-US" sz="3000">
                  <a:solidFill>
                    <a:srgbClr val="FFFFFF"/>
                  </a:solidFill>
                  <a:latin typeface="Muli"/>
                </a:rPr>
                <a:t>Nhận các bản in tùy chỉnh, chất lượng cao theo yêu cầu.</a:t>
              </a:r>
            </a:p>
          </p:txBody>
        </p:sp>
        <p:sp>
          <p:nvSpPr>
            <p:cNvPr id="6" name="TextBox 6"/>
            <p:cNvSpPr txBox="1"/>
            <p:nvPr/>
          </p:nvSpPr>
          <p:spPr>
            <a:xfrm>
              <a:off x="0" y="-9525"/>
              <a:ext cx="8777747" cy="4886325"/>
            </a:xfrm>
            <a:prstGeom prst="rect">
              <a:avLst/>
            </a:prstGeom>
          </p:spPr>
          <p:txBody>
            <a:bodyPr lIns="0" tIns="0" rIns="0" bIns="0" rtlCol="0" anchor="t">
              <a:spAutoFit/>
            </a:bodyPr>
            <a:lstStyle/>
            <a:p>
              <a:pPr>
                <a:lnSpc>
                  <a:spcPts val="9600"/>
                </a:lnSpc>
              </a:pPr>
              <a:r>
                <a:rPr lang="en-US" sz="8000">
                  <a:solidFill>
                    <a:srgbClr val="FFFFFF"/>
                  </a:solidFill>
                  <a:latin typeface="Muli"/>
                </a:rPr>
                <a:t>Nâng cao</a:t>
              </a:r>
            </a:p>
            <a:p>
              <a:pPr>
                <a:lnSpc>
                  <a:spcPts val="9600"/>
                </a:lnSpc>
              </a:pPr>
              <a:r>
                <a:rPr lang="en-US" sz="8000">
                  <a:solidFill>
                    <a:srgbClr val="FFFFFF"/>
                  </a:solidFill>
                  <a:latin typeface="Muli"/>
                </a:rPr>
                <a:t>nỗ lực tiếp thị của bạn.</a:t>
              </a:r>
            </a:p>
          </p:txBody>
        </p:sp>
      </p:grpSp>
      <p:grpSp>
        <p:nvGrpSpPr>
          <p:cNvPr id="7" name="Group 7"/>
          <p:cNvGrpSpPr>
            <a:grpSpLocks noChangeAspect="1"/>
          </p:cNvGrpSpPr>
          <p:nvPr/>
        </p:nvGrpSpPr>
        <p:grpSpPr>
          <a:xfrm>
            <a:off x="9857807" y="6250499"/>
            <a:ext cx="4661087" cy="4036501"/>
            <a:chOff x="0" y="0"/>
            <a:chExt cx="6350000" cy="5499100"/>
          </a:xfrm>
        </p:grpSpPr>
        <p:sp>
          <p:nvSpPr>
            <p:cNvPr id="8" name="Freeform 8"/>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FFFFFF"/>
            </a:solidFill>
          </p:spPr>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637153" y="4004833"/>
            <a:ext cx="2377795" cy="4517830"/>
            <a:chOff x="0" y="0"/>
            <a:chExt cx="3170394" cy="6023773"/>
          </a:xfrm>
        </p:grpSpPr>
        <p:sp>
          <p:nvSpPr>
            <p:cNvPr id="3" name="TextBox 3"/>
            <p:cNvSpPr txBox="1"/>
            <p:nvPr/>
          </p:nvSpPr>
          <p:spPr>
            <a:xfrm>
              <a:off x="0" y="3263428"/>
              <a:ext cx="3170394" cy="2348865"/>
            </a:xfrm>
            <a:prstGeom prst="rect">
              <a:avLst/>
            </a:prstGeom>
          </p:spPr>
          <p:txBody>
            <a:bodyPr lIns="0" tIns="0" rIns="0" bIns="0" rtlCol="0" anchor="t">
              <a:spAutoFit/>
            </a:bodyPr>
            <a:lstStyle/>
            <a:p>
              <a:pPr>
                <a:lnSpc>
                  <a:spcPts val="3569"/>
                </a:lnSpc>
              </a:pPr>
              <a:r>
                <a:rPr lang="en-US" sz="2550">
                  <a:solidFill>
                    <a:srgbClr val="242424"/>
                  </a:solidFill>
                  <a:latin typeface="Muli"/>
                  <a:hlinkClick r:id="rId2" tooltip="https://docs.google.com/spreadsheets/d/1DUF2isFWsqVSYhbaACYtbgcLi_YjDqpE3GLQIVgkKQg/edit#gid=69851113"/>
                </a:rPr>
                <a:t>Thêm âm thanh hoặc tự ghi lại bản thuyết trình của bạn.</a:t>
              </a:r>
            </a:p>
          </p:txBody>
        </p:sp>
        <p:sp>
          <p:nvSpPr>
            <p:cNvPr id="4" name="TextBox 4"/>
            <p:cNvSpPr txBox="1"/>
            <p:nvPr/>
          </p:nvSpPr>
          <p:spPr>
            <a:xfrm>
              <a:off x="0" y="1099901"/>
              <a:ext cx="3170394" cy="1704975"/>
            </a:xfrm>
            <a:prstGeom prst="rect">
              <a:avLst/>
            </a:prstGeom>
          </p:spPr>
          <p:txBody>
            <a:bodyPr lIns="0" tIns="0" rIns="0" bIns="0" rtlCol="0" anchor="t">
              <a:spAutoFit/>
            </a:bodyPr>
            <a:lstStyle/>
            <a:p>
              <a:pPr>
                <a:lnSpc>
                  <a:spcPts val="3390"/>
                </a:lnSpc>
              </a:pPr>
              <a:r>
                <a:rPr lang="en-US" sz="2825">
                  <a:solidFill>
                    <a:srgbClr val="31356E"/>
                  </a:solidFill>
                  <a:latin typeface="Muli Semi-Bold"/>
                </a:rPr>
                <a:t>Tạo tài khoản - hoàn toàn miễn phí!</a:t>
              </a:r>
            </a:p>
          </p:txBody>
        </p:sp>
        <p:sp>
          <p:nvSpPr>
            <p:cNvPr id="5" name="TextBox 5"/>
            <p:cNvSpPr txBox="1"/>
            <p:nvPr/>
          </p:nvSpPr>
          <p:spPr>
            <a:xfrm>
              <a:off x="0" y="0"/>
              <a:ext cx="3170394" cy="800100"/>
            </a:xfrm>
            <a:prstGeom prst="rect">
              <a:avLst/>
            </a:prstGeom>
          </p:spPr>
          <p:txBody>
            <a:bodyPr lIns="0" tIns="0" rIns="0" bIns="0" rtlCol="0" anchor="t">
              <a:spAutoFit/>
            </a:bodyPr>
            <a:lstStyle/>
            <a:p>
              <a:pPr>
                <a:lnSpc>
                  <a:spcPts val="4799"/>
                </a:lnSpc>
              </a:pPr>
              <a:r>
                <a:rPr lang="en-US" sz="3999">
                  <a:solidFill>
                    <a:srgbClr val="31356E"/>
                  </a:solidFill>
                  <a:latin typeface="Muli"/>
                </a:rPr>
                <a:t>02</a:t>
              </a:r>
            </a:p>
          </p:txBody>
        </p:sp>
      </p:grpSp>
      <p:grpSp>
        <p:nvGrpSpPr>
          <p:cNvPr id="6" name="Group 6"/>
          <p:cNvGrpSpPr/>
          <p:nvPr/>
        </p:nvGrpSpPr>
        <p:grpSpPr>
          <a:xfrm>
            <a:off x="7955102" y="4004833"/>
            <a:ext cx="2377795" cy="4517830"/>
            <a:chOff x="0" y="0"/>
            <a:chExt cx="3170394" cy="6023773"/>
          </a:xfrm>
        </p:grpSpPr>
        <p:sp>
          <p:nvSpPr>
            <p:cNvPr id="7" name="TextBox 7"/>
            <p:cNvSpPr txBox="1"/>
            <p:nvPr/>
          </p:nvSpPr>
          <p:spPr>
            <a:xfrm>
              <a:off x="0" y="3263428"/>
              <a:ext cx="3170394" cy="2760345"/>
            </a:xfrm>
            <a:prstGeom prst="rect">
              <a:avLst/>
            </a:prstGeom>
          </p:spPr>
          <p:txBody>
            <a:bodyPr lIns="0" tIns="0" rIns="0" bIns="0" rtlCol="0" anchor="t">
              <a:spAutoFit/>
            </a:bodyPr>
            <a:lstStyle/>
            <a:p>
              <a:pPr>
                <a:lnSpc>
                  <a:spcPts val="3359"/>
                </a:lnSpc>
              </a:pPr>
              <a:r>
                <a:rPr lang="en-US" sz="2400">
                  <a:solidFill>
                    <a:srgbClr val="242424"/>
                  </a:solidFill>
                  <a:latin typeface="Muli"/>
                  <a:hlinkClick r:id="rId2" tooltip="https://docs.google.com/spreadsheets/d/1DUF2isFWsqVSYhbaACYtbgcLi_YjDqpE3GLQIVgkKQg/edit#gid=69851113"/>
                </a:rPr>
                <a:t>Đó là cách tuyệt vời để thu hút khán giả ngoài sự kiện diễn ra một lần.</a:t>
              </a:r>
            </a:p>
          </p:txBody>
        </p:sp>
        <p:sp>
          <p:nvSpPr>
            <p:cNvPr id="8" name="TextBox 8"/>
            <p:cNvSpPr txBox="1"/>
            <p:nvPr/>
          </p:nvSpPr>
          <p:spPr>
            <a:xfrm>
              <a:off x="0" y="1090376"/>
              <a:ext cx="3170394" cy="1473200"/>
            </a:xfrm>
            <a:prstGeom prst="rect">
              <a:avLst/>
            </a:prstGeom>
          </p:spPr>
          <p:txBody>
            <a:bodyPr lIns="0" tIns="0" rIns="0" bIns="0" rtlCol="0" anchor="t">
              <a:spAutoFit/>
            </a:bodyPr>
            <a:lstStyle/>
            <a:p>
              <a:pPr>
                <a:lnSpc>
                  <a:spcPts val="4380"/>
                </a:lnSpc>
              </a:pPr>
              <a:r>
                <a:rPr lang="en-US" sz="3650">
                  <a:solidFill>
                    <a:srgbClr val="31356E"/>
                  </a:solidFill>
                  <a:latin typeface="Muli Semi-Bold"/>
                </a:rPr>
                <a:t>Chọn gói in của bạn.</a:t>
              </a:r>
            </a:p>
          </p:txBody>
        </p:sp>
        <p:sp>
          <p:nvSpPr>
            <p:cNvPr id="9" name="TextBox 9"/>
            <p:cNvSpPr txBox="1"/>
            <p:nvPr/>
          </p:nvSpPr>
          <p:spPr>
            <a:xfrm>
              <a:off x="0" y="0"/>
              <a:ext cx="3170394" cy="800100"/>
            </a:xfrm>
            <a:prstGeom prst="rect">
              <a:avLst/>
            </a:prstGeom>
          </p:spPr>
          <p:txBody>
            <a:bodyPr lIns="0" tIns="0" rIns="0" bIns="0" rtlCol="0" anchor="t">
              <a:spAutoFit/>
            </a:bodyPr>
            <a:lstStyle/>
            <a:p>
              <a:pPr>
                <a:lnSpc>
                  <a:spcPts val="4799"/>
                </a:lnSpc>
              </a:pPr>
              <a:r>
                <a:rPr lang="en-US" sz="3999">
                  <a:solidFill>
                    <a:srgbClr val="31356E"/>
                  </a:solidFill>
                  <a:latin typeface="Muli"/>
                </a:rPr>
                <a:t>03</a:t>
              </a:r>
            </a:p>
          </p:txBody>
        </p:sp>
      </p:grpSp>
      <p:grpSp>
        <p:nvGrpSpPr>
          <p:cNvPr id="10" name="Group 10"/>
          <p:cNvGrpSpPr/>
          <p:nvPr/>
        </p:nvGrpSpPr>
        <p:grpSpPr>
          <a:xfrm>
            <a:off x="11273052" y="4004833"/>
            <a:ext cx="2377795" cy="4584505"/>
            <a:chOff x="0" y="0"/>
            <a:chExt cx="3170394" cy="6112673"/>
          </a:xfrm>
        </p:grpSpPr>
        <p:sp>
          <p:nvSpPr>
            <p:cNvPr id="11" name="TextBox 11"/>
            <p:cNvSpPr txBox="1"/>
            <p:nvPr/>
          </p:nvSpPr>
          <p:spPr>
            <a:xfrm>
              <a:off x="0" y="3911128"/>
              <a:ext cx="3170394" cy="2201545"/>
            </a:xfrm>
            <a:prstGeom prst="rect">
              <a:avLst/>
            </a:prstGeom>
          </p:spPr>
          <p:txBody>
            <a:bodyPr lIns="0" tIns="0" rIns="0" bIns="0" rtlCol="0" anchor="t">
              <a:spAutoFit/>
            </a:bodyPr>
            <a:lstStyle/>
            <a:p>
              <a:pPr>
                <a:lnSpc>
                  <a:spcPts val="3359"/>
                </a:lnSpc>
              </a:pPr>
              <a:r>
                <a:rPr lang="en-US" sz="2400">
                  <a:solidFill>
                    <a:srgbClr val="242424"/>
                  </a:solidFill>
                  <a:latin typeface="Muli"/>
                  <a:hlinkClick r:id="rId2" tooltip="https://docs.google.com/spreadsheets/d/1DUF2isFWsqVSYhbaACYtbgcLi_YjDqpE3GLQIVgkKQg/edit#gid=69851113"/>
                </a:rPr>
                <a:t>Tương tác với khán giả bằng tính năng Hỏi &amp; Đáp trực tiếp.</a:t>
              </a:r>
            </a:p>
          </p:txBody>
        </p:sp>
        <p:sp>
          <p:nvSpPr>
            <p:cNvPr id="12" name="TextBox 12"/>
            <p:cNvSpPr txBox="1"/>
            <p:nvPr/>
          </p:nvSpPr>
          <p:spPr>
            <a:xfrm>
              <a:off x="0" y="1080851"/>
              <a:ext cx="3170394" cy="2143125"/>
            </a:xfrm>
            <a:prstGeom prst="rect">
              <a:avLst/>
            </a:prstGeom>
          </p:spPr>
          <p:txBody>
            <a:bodyPr lIns="0" tIns="0" rIns="0" bIns="0" rtlCol="0" anchor="t">
              <a:spAutoFit/>
            </a:bodyPr>
            <a:lstStyle/>
            <a:p>
              <a:pPr>
                <a:lnSpc>
                  <a:spcPts val="3210"/>
                </a:lnSpc>
              </a:pPr>
              <a:r>
                <a:rPr lang="en-US" sz="2675">
                  <a:solidFill>
                    <a:srgbClr val="31356E"/>
                  </a:solidFill>
                  <a:latin typeface="Muli Semi-Bold"/>
                </a:rPr>
                <a:t>Tùy chỉnh thông số kỹ thuật sản phẩm của bạn.</a:t>
              </a:r>
            </a:p>
          </p:txBody>
        </p:sp>
        <p:sp>
          <p:nvSpPr>
            <p:cNvPr id="13" name="TextBox 13"/>
            <p:cNvSpPr txBox="1"/>
            <p:nvPr/>
          </p:nvSpPr>
          <p:spPr>
            <a:xfrm>
              <a:off x="0" y="0"/>
              <a:ext cx="3170394" cy="800100"/>
            </a:xfrm>
            <a:prstGeom prst="rect">
              <a:avLst/>
            </a:prstGeom>
          </p:spPr>
          <p:txBody>
            <a:bodyPr lIns="0" tIns="0" rIns="0" bIns="0" rtlCol="0" anchor="t">
              <a:spAutoFit/>
            </a:bodyPr>
            <a:lstStyle/>
            <a:p>
              <a:pPr>
                <a:lnSpc>
                  <a:spcPts val="4799"/>
                </a:lnSpc>
              </a:pPr>
              <a:r>
                <a:rPr lang="en-US" sz="3999">
                  <a:solidFill>
                    <a:srgbClr val="31356E"/>
                  </a:solidFill>
                  <a:latin typeface="Muli"/>
                </a:rPr>
                <a:t>04</a:t>
              </a:r>
            </a:p>
          </p:txBody>
        </p:sp>
      </p:grpSp>
      <p:grpSp>
        <p:nvGrpSpPr>
          <p:cNvPr id="14" name="Group 14"/>
          <p:cNvGrpSpPr/>
          <p:nvPr/>
        </p:nvGrpSpPr>
        <p:grpSpPr>
          <a:xfrm>
            <a:off x="14591001" y="4004833"/>
            <a:ext cx="2377795" cy="5003605"/>
            <a:chOff x="0" y="0"/>
            <a:chExt cx="3170394" cy="6671473"/>
          </a:xfrm>
        </p:grpSpPr>
        <p:sp>
          <p:nvSpPr>
            <p:cNvPr id="15" name="TextBox 15"/>
            <p:cNvSpPr txBox="1"/>
            <p:nvPr/>
          </p:nvSpPr>
          <p:spPr>
            <a:xfrm>
              <a:off x="0" y="3911128"/>
              <a:ext cx="3170394" cy="2699385"/>
            </a:xfrm>
            <a:prstGeom prst="rect">
              <a:avLst/>
            </a:prstGeom>
          </p:spPr>
          <p:txBody>
            <a:bodyPr lIns="0" tIns="0" rIns="0" bIns="0" rtlCol="0" anchor="t">
              <a:spAutoFit/>
            </a:bodyPr>
            <a:lstStyle/>
            <a:p>
              <a:pPr>
                <a:lnSpc>
                  <a:spcPts val="3254"/>
                </a:lnSpc>
              </a:pPr>
              <a:r>
                <a:rPr lang="en-US" sz="2325">
                  <a:solidFill>
                    <a:srgbClr val="242424"/>
                  </a:solidFill>
                  <a:latin typeface="Muli"/>
                  <a:hlinkClick r:id="rId2" tooltip="https://docs.google.com/spreadsheets/d/1DUF2isFWsqVSYhbaACYtbgcLi_YjDqpE3GLQIVgkKQg/edit#gid=69851113"/>
                </a:rPr>
                <a:t>Gửi bản khảo sát và câu hỏi mà khán giả có thể trả lời trên chính thiết bị của họ.</a:t>
              </a:r>
            </a:p>
          </p:txBody>
        </p:sp>
        <p:sp>
          <p:nvSpPr>
            <p:cNvPr id="16" name="TextBox 16"/>
            <p:cNvSpPr txBox="1"/>
            <p:nvPr/>
          </p:nvSpPr>
          <p:spPr>
            <a:xfrm>
              <a:off x="0" y="1099901"/>
              <a:ext cx="3170394" cy="1933575"/>
            </a:xfrm>
            <a:prstGeom prst="rect">
              <a:avLst/>
            </a:prstGeom>
          </p:spPr>
          <p:txBody>
            <a:bodyPr lIns="0" tIns="0" rIns="0" bIns="0" rtlCol="0" anchor="t">
              <a:spAutoFit/>
            </a:bodyPr>
            <a:lstStyle/>
            <a:p>
              <a:pPr>
                <a:lnSpc>
                  <a:spcPts val="3840"/>
                </a:lnSpc>
              </a:pPr>
              <a:r>
                <a:rPr lang="en-US" sz="3200">
                  <a:solidFill>
                    <a:srgbClr val="31356E"/>
                  </a:solidFill>
                  <a:latin typeface="Muli Semi-Bold"/>
                </a:rPr>
                <a:t>Đăng ký và đợi giao hàng!</a:t>
              </a:r>
            </a:p>
          </p:txBody>
        </p:sp>
        <p:sp>
          <p:nvSpPr>
            <p:cNvPr id="17" name="TextBox 17"/>
            <p:cNvSpPr txBox="1"/>
            <p:nvPr/>
          </p:nvSpPr>
          <p:spPr>
            <a:xfrm>
              <a:off x="0" y="0"/>
              <a:ext cx="3170394" cy="800100"/>
            </a:xfrm>
            <a:prstGeom prst="rect">
              <a:avLst/>
            </a:prstGeom>
          </p:spPr>
          <p:txBody>
            <a:bodyPr lIns="0" tIns="0" rIns="0" bIns="0" rtlCol="0" anchor="t">
              <a:spAutoFit/>
            </a:bodyPr>
            <a:lstStyle/>
            <a:p>
              <a:pPr>
                <a:lnSpc>
                  <a:spcPts val="4799"/>
                </a:lnSpc>
              </a:pPr>
              <a:r>
                <a:rPr lang="en-US" sz="3999">
                  <a:solidFill>
                    <a:srgbClr val="31356E"/>
                  </a:solidFill>
                  <a:latin typeface="Muli"/>
                </a:rPr>
                <a:t>05</a:t>
              </a:r>
            </a:p>
          </p:txBody>
        </p:sp>
      </p:grpSp>
      <p:sp>
        <p:nvSpPr>
          <p:cNvPr id="18" name="TextBox 18"/>
          <p:cNvSpPr txBox="1"/>
          <p:nvPr/>
        </p:nvSpPr>
        <p:spPr>
          <a:xfrm>
            <a:off x="1319204" y="1390070"/>
            <a:ext cx="13458664" cy="923925"/>
          </a:xfrm>
          <a:prstGeom prst="rect">
            <a:avLst/>
          </a:prstGeom>
        </p:spPr>
        <p:txBody>
          <a:bodyPr lIns="0" tIns="0" rIns="0" bIns="0" rtlCol="0" anchor="t">
            <a:spAutoFit/>
          </a:bodyPr>
          <a:lstStyle/>
          <a:p>
            <a:pPr>
              <a:lnSpc>
                <a:spcPts val="7200"/>
              </a:lnSpc>
            </a:pPr>
            <a:r>
              <a:rPr lang="en-US" sz="6000">
                <a:solidFill>
                  <a:srgbClr val="31356E"/>
                </a:solidFill>
                <a:latin typeface="Muli"/>
              </a:rPr>
              <a:t>Bắt đầu với In Ấn Nhanh</a:t>
            </a:r>
          </a:p>
        </p:txBody>
      </p:sp>
      <p:grpSp>
        <p:nvGrpSpPr>
          <p:cNvPr id="19" name="Group 19"/>
          <p:cNvGrpSpPr/>
          <p:nvPr/>
        </p:nvGrpSpPr>
        <p:grpSpPr>
          <a:xfrm>
            <a:off x="1319204" y="4004833"/>
            <a:ext cx="2377795" cy="4936930"/>
            <a:chOff x="0" y="0"/>
            <a:chExt cx="3170394" cy="6582573"/>
          </a:xfrm>
        </p:grpSpPr>
        <p:sp>
          <p:nvSpPr>
            <p:cNvPr id="20" name="TextBox 20"/>
            <p:cNvSpPr txBox="1"/>
            <p:nvPr/>
          </p:nvSpPr>
          <p:spPr>
            <a:xfrm>
              <a:off x="0" y="3263428"/>
              <a:ext cx="3170394" cy="2760345"/>
            </a:xfrm>
            <a:prstGeom prst="rect">
              <a:avLst/>
            </a:prstGeom>
          </p:spPr>
          <p:txBody>
            <a:bodyPr lIns="0" tIns="0" rIns="0" bIns="0" rtlCol="0" anchor="t">
              <a:spAutoFit/>
            </a:bodyPr>
            <a:lstStyle/>
            <a:p>
              <a:pPr>
                <a:lnSpc>
                  <a:spcPts val="3359"/>
                </a:lnSpc>
              </a:pPr>
              <a:r>
                <a:rPr lang="en-US" sz="2400">
                  <a:solidFill>
                    <a:srgbClr val="242424"/>
                  </a:solidFill>
                  <a:latin typeface="Muli"/>
                  <a:hlinkClick r:id="rId2" tooltip="https://docs.google.com/spreadsheets/d/1DUF2isFWsqVSYhbaACYtbgcLi_YjDqpE3GLQIVgkKQg/edit#gid=69851113"/>
                </a:rPr>
                <a:t>Ghi âm trước bản thuyết trình Canva của bạn để trình bày mọi lúc, mọi nơi.</a:t>
              </a:r>
            </a:p>
          </p:txBody>
        </p:sp>
        <p:sp>
          <p:nvSpPr>
            <p:cNvPr id="21" name="TextBox 21"/>
            <p:cNvSpPr txBox="1"/>
            <p:nvPr/>
          </p:nvSpPr>
          <p:spPr>
            <a:xfrm>
              <a:off x="0" y="1090376"/>
              <a:ext cx="3170394" cy="1905000"/>
            </a:xfrm>
            <a:prstGeom prst="rect">
              <a:avLst/>
            </a:prstGeom>
          </p:spPr>
          <p:txBody>
            <a:bodyPr lIns="0" tIns="0" rIns="0" bIns="0" rtlCol="0" anchor="t">
              <a:spAutoFit/>
            </a:bodyPr>
            <a:lstStyle/>
            <a:p>
              <a:pPr>
                <a:lnSpc>
                  <a:spcPts val="3750"/>
                </a:lnSpc>
              </a:pPr>
              <a:r>
                <a:rPr lang="en-US" sz="3125">
                  <a:solidFill>
                    <a:srgbClr val="31356E"/>
                  </a:solidFill>
                  <a:latin typeface="Muli Semi-Bold"/>
                </a:rPr>
                <a:t>Đi đến trang web In Ấn Nhanh.</a:t>
              </a:r>
            </a:p>
          </p:txBody>
        </p:sp>
        <p:sp>
          <p:nvSpPr>
            <p:cNvPr id="22" name="TextBox 22"/>
            <p:cNvSpPr txBox="1"/>
            <p:nvPr/>
          </p:nvSpPr>
          <p:spPr>
            <a:xfrm>
              <a:off x="0" y="0"/>
              <a:ext cx="3170394" cy="800100"/>
            </a:xfrm>
            <a:prstGeom prst="rect">
              <a:avLst/>
            </a:prstGeom>
          </p:spPr>
          <p:txBody>
            <a:bodyPr lIns="0" tIns="0" rIns="0" bIns="0" rtlCol="0" anchor="t">
              <a:spAutoFit/>
            </a:bodyPr>
            <a:lstStyle/>
            <a:p>
              <a:pPr>
                <a:lnSpc>
                  <a:spcPts val="4799"/>
                </a:lnSpc>
              </a:pPr>
              <a:r>
                <a:rPr lang="en-US" sz="3999">
                  <a:solidFill>
                    <a:srgbClr val="31356E"/>
                  </a:solidFill>
                  <a:latin typeface="Muli"/>
                </a:rPr>
                <a:t>01</a:t>
              </a:r>
            </a:p>
          </p:txBody>
        </p:sp>
      </p:grpSp>
      <p:grpSp>
        <p:nvGrpSpPr>
          <p:cNvPr id="23" name="Group 23"/>
          <p:cNvGrpSpPr/>
          <p:nvPr/>
        </p:nvGrpSpPr>
        <p:grpSpPr>
          <a:xfrm rot="-10800000">
            <a:off x="14777868" y="0"/>
            <a:ext cx="3510132" cy="3504516"/>
            <a:chOff x="0" y="0"/>
            <a:chExt cx="6350000" cy="6339840"/>
          </a:xfrm>
        </p:grpSpPr>
        <p:sp>
          <p:nvSpPr>
            <p:cNvPr id="24" name="Freeform 2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18567" y="6588216"/>
            <a:ext cx="4356861" cy="1086504"/>
            <a:chOff x="0" y="0"/>
            <a:chExt cx="5809148" cy="1448672"/>
          </a:xfrm>
        </p:grpSpPr>
        <p:sp>
          <p:nvSpPr>
            <p:cNvPr id="3" name="TextBox 3"/>
            <p:cNvSpPr txBox="1"/>
            <p:nvPr/>
          </p:nvSpPr>
          <p:spPr>
            <a:xfrm>
              <a:off x="0" y="9525"/>
              <a:ext cx="5809148" cy="638175"/>
            </a:xfrm>
            <a:prstGeom prst="rect">
              <a:avLst/>
            </a:prstGeom>
          </p:spPr>
          <p:txBody>
            <a:bodyPr lIns="0" tIns="0" rIns="0" bIns="0" rtlCol="0" anchor="t">
              <a:spAutoFit/>
            </a:bodyPr>
            <a:lstStyle/>
            <a:p>
              <a:pPr algn="ctr">
                <a:lnSpc>
                  <a:spcPts val="3840"/>
                </a:lnSpc>
              </a:pPr>
              <a:r>
                <a:rPr lang="en-US" sz="3200">
                  <a:solidFill>
                    <a:srgbClr val="31356E"/>
                  </a:solidFill>
                  <a:latin typeface="Muli Semi-Bold"/>
                </a:rPr>
                <a:t>Số điện thoại</a:t>
              </a:r>
            </a:p>
          </p:txBody>
        </p:sp>
        <p:sp>
          <p:nvSpPr>
            <p:cNvPr id="4" name="TextBox 4"/>
            <p:cNvSpPr txBox="1"/>
            <p:nvPr/>
          </p:nvSpPr>
          <p:spPr>
            <a:xfrm>
              <a:off x="0" y="923527"/>
              <a:ext cx="5809148" cy="525145"/>
            </a:xfrm>
            <a:prstGeom prst="rect">
              <a:avLst/>
            </a:prstGeom>
          </p:spPr>
          <p:txBody>
            <a:bodyPr lIns="0" tIns="0" rIns="0" bIns="0" rtlCol="0" anchor="t">
              <a:spAutoFit/>
            </a:bodyPr>
            <a:lstStyle/>
            <a:p>
              <a:pPr algn="ctr">
                <a:lnSpc>
                  <a:spcPts val="3359"/>
                </a:lnSpc>
              </a:pPr>
              <a:r>
                <a:rPr lang="en-US" sz="2400">
                  <a:solidFill>
                    <a:srgbClr val="242424"/>
                  </a:solidFill>
                  <a:latin typeface="Muli"/>
                  <a:hlinkClick r:id="rId2" tooltip="https://docs.google.com/spreadsheets/d/1DUF2isFWsqVSYhbaACYtbgcLi_YjDqpE3GLQIVgkKQg/edit#gid=69851113"/>
                </a:rPr>
                <a:t>0962.999.772</a:t>
              </a:r>
            </a:p>
          </p:txBody>
        </p:sp>
      </p:grpSp>
      <p:grpSp>
        <p:nvGrpSpPr>
          <p:cNvPr id="5" name="Group 5"/>
          <p:cNvGrpSpPr/>
          <p:nvPr/>
        </p:nvGrpSpPr>
        <p:grpSpPr>
          <a:xfrm>
            <a:off x="6965569" y="6588216"/>
            <a:ext cx="4356861" cy="1086504"/>
            <a:chOff x="0" y="0"/>
            <a:chExt cx="5809148" cy="1448672"/>
          </a:xfrm>
        </p:grpSpPr>
        <p:sp>
          <p:nvSpPr>
            <p:cNvPr id="6" name="TextBox 6"/>
            <p:cNvSpPr txBox="1"/>
            <p:nvPr/>
          </p:nvSpPr>
          <p:spPr>
            <a:xfrm>
              <a:off x="0" y="9525"/>
              <a:ext cx="5809148" cy="638175"/>
            </a:xfrm>
            <a:prstGeom prst="rect">
              <a:avLst/>
            </a:prstGeom>
          </p:spPr>
          <p:txBody>
            <a:bodyPr lIns="0" tIns="0" rIns="0" bIns="0" rtlCol="0" anchor="t">
              <a:spAutoFit/>
            </a:bodyPr>
            <a:lstStyle/>
            <a:p>
              <a:pPr algn="ctr">
                <a:lnSpc>
                  <a:spcPts val="3840"/>
                </a:lnSpc>
              </a:pPr>
              <a:r>
                <a:rPr lang="en-US" sz="3200">
                  <a:solidFill>
                    <a:srgbClr val="31356E"/>
                  </a:solidFill>
                  <a:latin typeface="Muli Semi-Bold"/>
                </a:rPr>
                <a:t>Địa chỉ email</a:t>
              </a:r>
            </a:p>
          </p:txBody>
        </p:sp>
        <p:sp>
          <p:nvSpPr>
            <p:cNvPr id="7" name="TextBox 7"/>
            <p:cNvSpPr txBox="1"/>
            <p:nvPr/>
          </p:nvSpPr>
          <p:spPr>
            <a:xfrm>
              <a:off x="0" y="923527"/>
              <a:ext cx="5809148" cy="525145"/>
            </a:xfrm>
            <a:prstGeom prst="rect">
              <a:avLst/>
            </a:prstGeom>
          </p:spPr>
          <p:txBody>
            <a:bodyPr lIns="0" tIns="0" rIns="0" bIns="0" rtlCol="0" anchor="t">
              <a:spAutoFit/>
            </a:bodyPr>
            <a:lstStyle/>
            <a:p>
              <a:pPr algn="ctr">
                <a:lnSpc>
                  <a:spcPts val="3359"/>
                </a:lnSpc>
              </a:pPr>
              <a:r>
                <a:rPr lang="en-US" sz="2400">
                  <a:solidFill>
                    <a:srgbClr val="242424"/>
                  </a:solidFill>
                  <a:latin typeface="Muli"/>
                  <a:hlinkClick r:id="rId2" tooltip="https://docs.google.com/spreadsheets/d/1DUF2isFWsqVSYhbaACYtbgcLi_YjDqpE3GLQIVgkKQg/edit#gid=69851113"/>
                </a:rPr>
                <a:t>xinchao@trangwebhay.vn</a:t>
              </a:r>
            </a:p>
          </p:txBody>
        </p:sp>
      </p:grpSp>
      <p:grpSp>
        <p:nvGrpSpPr>
          <p:cNvPr id="8" name="Group 8"/>
          <p:cNvGrpSpPr/>
          <p:nvPr/>
        </p:nvGrpSpPr>
        <p:grpSpPr>
          <a:xfrm>
            <a:off x="12612571" y="6588216"/>
            <a:ext cx="4356861" cy="1086504"/>
            <a:chOff x="0" y="0"/>
            <a:chExt cx="5809148" cy="1448672"/>
          </a:xfrm>
        </p:grpSpPr>
        <p:sp>
          <p:nvSpPr>
            <p:cNvPr id="9" name="TextBox 9"/>
            <p:cNvSpPr txBox="1"/>
            <p:nvPr/>
          </p:nvSpPr>
          <p:spPr>
            <a:xfrm>
              <a:off x="0" y="9525"/>
              <a:ext cx="5809148" cy="638175"/>
            </a:xfrm>
            <a:prstGeom prst="rect">
              <a:avLst/>
            </a:prstGeom>
          </p:spPr>
          <p:txBody>
            <a:bodyPr lIns="0" tIns="0" rIns="0" bIns="0" rtlCol="0" anchor="t">
              <a:spAutoFit/>
            </a:bodyPr>
            <a:lstStyle/>
            <a:p>
              <a:pPr algn="ctr">
                <a:lnSpc>
                  <a:spcPts val="3840"/>
                </a:lnSpc>
              </a:pPr>
              <a:r>
                <a:rPr lang="en-US" sz="3200">
                  <a:solidFill>
                    <a:srgbClr val="31356E"/>
                  </a:solidFill>
                  <a:latin typeface="Muli Semi-Bold"/>
                </a:rPr>
                <a:t>Trang web</a:t>
              </a:r>
            </a:p>
          </p:txBody>
        </p:sp>
        <p:sp>
          <p:nvSpPr>
            <p:cNvPr id="10" name="TextBox 10"/>
            <p:cNvSpPr txBox="1"/>
            <p:nvPr/>
          </p:nvSpPr>
          <p:spPr>
            <a:xfrm>
              <a:off x="0" y="923527"/>
              <a:ext cx="5809148" cy="525145"/>
            </a:xfrm>
            <a:prstGeom prst="rect">
              <a:avLst/>
            </a:prstGeom>
          </p:spPr>
          <p:txBody>
            <a:bodyPr lIns="0" tIns="0" rIns="0" bIns="0" rtlCol="0" anchor="t">
              <a:spAutoFit/>
            </a:bodyPr>
            <a:lstStyle/>
            <a:p>
              <a:pPr algn="ctr">
                <a:lnSpc>
                  <a:spcPts val="3359"/>
                </a:lnSpc>
              </a:pPr>
              <a:r>
                <a:rPr lang="en-US" sz="2400">
                  <a:solidFill>
                    <a:srgbClr val="242424"/>
                  </a:solidFill>
                  <a:latin typeface="Muli"/>
                  <a:hlinkClick r:id="rId2" tooltip="https://docs.google.com/spreadsheets/d/1DUF2isFWsqVSYhbaACYtbgcLi_YjDqpE3GLQIVgkKQg/edit#gid=69851113"/>
                </a:rPr>
                <a:t>www.trangwebhay.vn</a:t>
              </a:r>
            </a:p>
          </p:txBody>
        </p:sp>
      </p:grpSp>
      <p:grpSp>
        <p:nvGrpSpPr>
          <p:cNvPr id="11" name="Group 11"/>
          <p:cNvGrpSpPr/>
          <p:nvPr/>
        </p:nvGrpSpPr>
        <p:grpSpPr>
          <a:xfrm>
            <a:off x="2280669" y="2158744"/>
            <a:ext cx="13726662" cy="1902767"/>
            <a:chOff x="0" y="0"/>
            <a:chExt cx="18302216" cy="2537022"/>
          </a:xfrm>
        </p:grpSpPr>
        <p:sp>
          <p:nvSpPr>
            <p:cNvPr id="12" name="TextBox 12"/>
            <p:cNvSpPr txBox="1"/>
            <p:nvPr/>
          </p:nvSpPr>
          <p:spPr>
            <a:xfrm>
              <a:off x="0" y="-9525"/>
              <a:ext cx="18302216" cy="1635125"/>
            </a:xfrm>
            <a:prstGeom prst="rect">
              <a:avLst/>
            </a:prstGeom>
          </p:spPr>
          <p:txBody>
            <a:bodyPr lIns="0" tIns="0" rIns="0" bIns="0" rtlCol="0" anchor="t">
              <a:spAutoFit/>
            </a:bodyPr>
            <a:lstStyle/>
            <a:p>
              <a:pPr algn="ctr">
                <a:lnSpc>
                  <a:spcPts val="9600"/>
                </a:lnSpc>
              </a:pPr>
              <a:r>
                <a:rPr lang="en-US" sz="8000">
                  <a:solidFill>
                    <a:srgbClr val="31356E"/>
                  </a:solidFill>
                  <a:latin typeface="Muli"/>
                </a:rPr>
                <a:t>Còn câu hỏi nào nữa không?</a:t>
              </a:r>
            </a:p>
          </p:txBody>
        </p:sp>
        <p:sp>
          <p:nvSpPr>
            <p:cNvPr id="13" name="TextBox 13"/>
            <p:cNvSpPr txBox="1"/>
            <p:nvPr/>
          </p:nvSpPr>
          <p:spPr>
            <a:xfrm>
              <a:off x="0" y="1870272"/>
              <a:ext cx="18302216" cy="666750"/>
            </a:xfrm>
            <a:prstGeom prst="rect">
              <a:avLst/>
            </a:prstGeom>
          </p:spPr>
          <p:txBody>
            <a:bodyPr lIns="0" tIns="0" rIns="0" bIns="0" rtlCol="0" anchor="t">
              <a:spAutoFit/>
            </a:bodyPr>
            <a:lstStyle/>
            <a:p>
              <a:pPr marL="0" lvl="0" indent="0" algn="ctr">
                <a:lnSpc>
                  <a:spcPts val="4200"/>
                </a:lnSpc>
                <a:spcBef>
                  <a:spcPct val="0"/>
                </a:spcBef>
              </a:pPr>
              <a:r>
                <a:rPr lang="en-US" sz="3000">
                  <a:solidFill>
                    <a:srgbClr val="242424"/>
                  </a:solidFill>
                  <a:latin typeface="Muli"/>
                  <a:hlinkClick r:id="rId2" tooltip="https://docs.google.com/spreadsheets/d/1DUF2isFWsqVSYhbaACYtbgcLi_YjDqpE3GLQIVgkKQg/edit#gid=69851113"/>
                </a:rPr>
                <a:t>Hãy gọi cho nhóm chúng tôi ngay hôm nay. Chúng tôi luôn sẵn sàng giúp đỡ.</a:t>
              </a:r>
            </a:p>
          </p:txBody>
        </p:sp>
      </p:grpSp>
      <p:grpSp>
        <p:nvGrpSpPr>
          <p:cNvPr id="14" name="Group 14"/>
          <p:cNvGrpSpPr/>
          <p:nvPr/>
        </p:nvGrpSpPr>
        <p:grpSpPr>
          <a:xfrm rot="5400000">
            <a:off x="-1488" y="1488"/>
            <a:ext cx="1859770" cy="1856795"/>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grpSp>
        <p:nvGrpSpPr>
          <p:cNvPr id="16" name="Group 16"/>
          <p:cNvGrpSpPr/>
          <p:nvPr/>
        </p:nvGrpSpPr>
        <p:grpSpPr>
          <a:xfrm rot="-5400000">
            <a:off x="16429717" y="8428717"/>
            <a:ext cx="1859770" cy="1856795"/>
            <a:chOff x="0" y="0"/>
            <a:chExt cx="6350000" cy="6339840"/>
          </a:xfrm>
        </p:grpSpPr>
        <p:sp>
          <p:nvSpPr>
            <p:cNvPr id="17" name="Freeform 1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377262" y="7859586"/>
            <a:ext cx="705513" cy="681141"/>
          </a:xfrm>
          <a:custGeom>
            <a:avLst/>
            <a:gdLst/>
            <a:ahLst/>
            <a:cxnLst/>
            <a:rect l="l" t="t" r="r" b="b"/>
            <a:pathLst>
              <a:path w="705513" h="681141">
                <a:moveTo>
                  <a:pt x="0" y="0"/>
                </a:moveTo>
                <a:lnTo>
                  <a:pt x="705514" y="0"/>
                </a:lnTo>
                <a:lnTo>
                  <a:pt x="705514" y="681141"/>
                </a:lnTo>
                <a:lnTo>
                  <a:pt x="0" y="681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111504" y="7859586"/>
            <a:ext cx="681141" cy="681141"/>
          </a:xfrm>
          <a:custGeom>
            <a:avLst/>
            <a:gdLst/>
            <a:ahLst/>
            <a:cxnLst/>
            <a:rect l="l" t="t" r="r" b="b"/>
            <a:pathLst>
              <a:path w="681141" h="681141">
                <a:moveTo>
                  <a:pt x="0" y="0"/>
                </a:moveTo>
                <a:lnTo>
                  <a:pt x="681141" y="0"/>
                </a:lnTo>
                <a:lnTo>
                  <a:pt x="681141" y="681141"/>
                </a:lnTo>
                <a:lnTo>
                  <a:pt x="0" y="681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491613" y="7859586"/>
            <a:ext cx="599404" cy="681141"/>
          </a:xfrm>
          <a:custGeom>
            <a:avLst/>
            <a:gdLst/>
            <a:ahLst/>
            <a:cxnLst/>
            <a:rect l="l" t="t" r="r" b="b"/>
            <a:pathLst>
              <a:path w="599404" h="681141">
                <a:moveTo>
                  <a:pt x="0" y="0"/>
                </a:moveTo>
                <a:lnTo>
                  <a:pt x="599404" y="0"/>
                </a:lnTo>
                <a:lnTo>
                  <a:pt x="599404" y="681141"/>
                </a:lnTo>
                <a:lnTo>
                  <a:pt x="0" y="68114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821374" y="7859586"/>
            <a:ext cx="641511" cy="681141"/>
          </a:xfrm>
          <a:custGeom>
            <a:avLst/>
            <a:gdLst/>
            <a:ahLst/>
            <a:cxnLst/>
            <a:rect l="l" t="t" r="r" b="b"/>
            <a:pathLst>
              <a:path w="641511" h="681141">
                <a:moveTo>
                  <a:pt x="0" y="0"/>
                </a:moveTo>
                <a:lnTo>
                  <a:pt x="641511" y="0"/>
                </a:lnTo>
                <a:lnTo>
                  <a:pt x="641511" y="681141"/>
                </a:lnTo>
                <a:lnTo>
                  <a:pt x="0" y="6811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3756621" y="7886178"/>
            <a:ext cx="690982" cy="654549"/>
          </a:xfrm>
          <a:custGeom>
            <a:avLst/>
            <a:gdLst/>
            <a:ahLst/>
            <a:cxnLst/>
            <a:rect l="l" t="t" r="r" b="b"/>
            <a:pathLst>
              <a:path w="690982" h="654549">
                <a:moveTo>
                  <a:pt x="0" y="0"/>
                </a:moveTo>
                <a:lnTo>
                  <a:pt x="690982" y="0"/>
                </a:lnTo>
                <a:lnTo>
                  <a:pt x="690982" y="654549"/>
                </a:lnTo>
                <a:lnTo>
                  <a:pt x="0" y="6545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5476332" y="7886178"/>
            <a:ext cx="523639" cy="654549"/>
          </a:xfrm>
          <a:custGeom>
            <a:avLst/>
            <a:gdLst/>
            <a:ahLst/>
            <a:cxnLst/>
            <a:rect l="l" t="t" r="r" b="b"/>
            <a:pathLst>
              <a:path w="523639" h="654549">
                <a:moveTo>
                  <a:pt x="0" y="0"/>
                </a:moveTo>
                <a:lnTo>
                  <a:pt x="523639" y="0"/>
                </a:lnTo>
                <a:lnTo>
                  <a:pt x="523639" y="654549"/>
                </a:lnTo>
                <a:lnTo>
                  <a:pt x="0" y="65454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7028699" y="7886178"/>
            <a:ext cx="654549" cy="654549"/>
          </a:xfrm>
          <a:custGeom>
            <a:avLst/>
            <a:gdLst/>
            <a:ahLst/>
            <a:cxnLst/>
            <a:rect l="l" t="t" r="r" b="b"/>
            <a:pathLst>
              <a:path w="654549" h="654549">
                <a:moveTo>
                  <a:pt x="0" y="0"/>
                </a:moveTo>
                <a:lnTo>
                  <a:pt x="654549" y="0"/>
                </a:lnTo>
                <a:lnTo>
                  <a:pt x="654549" y="654549"/>
                </a:lnTo>
                <a:lnTo>
                  <a:pt x="0" y="65454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8711977" y="7886178"/>
            <a:ext cx="636557" cy="681141"/>
          </a:xfrm>
          <a:custGeom>
            <a:avLst/>
            <a:gdLst/>
            <a:ahLst/>
            <a:cxnLst/>
            <a:rect l="l" t="t" r="r" b="b"/>
            <a:pathLst>
              <a:path w="636557" h="681141">
                <a:moveTo>
                  <a:pt x="0" y="0"/>
                </a:moveTo>
                <a:lnTo>
                  <a:pt x="636557" y="0"/>
                </a:lnTo>
                <a:lnTo>
                  <a:pt x="636557" y="681141"/>
                </a:lnTo>
                <a:lnTo>
                  <a:pt x="0" y="68114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2064090" y="7872882"/>
            <a:ext cx="663803" cy="681141"/>
          </a:xfrm>
          <a:custGeom>
            <a:avLst/>
            <a:gdLst/>
            <a:ahLst/>
            <a:cxnLst/>
            <a:rect l="l" t="t" r="r" b="b"/>
            <a:pathLst>
              <a:path w="663803" h="681141">
                <a:moveTo>
                  <a:pt x="0" y="0"/>
                </a:moveTo>
                <a:lnTo>
                  <a:pt x="663802" y="0"/>
                </a:lnTo>
                <a:lnTo>
                  <a:pt x="663802" y="681141"/>
                </a:lnTo>
                <a:lnTo>
                  <a:pt x="0" y="68114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13475772" y="6415492"/>
            <a:ext cx="544913" cy="681141"/>
          </a:xfrm>
          <a:custGeom>
            <a:avLst/>
            <a:gdLst/>
            <a:ahLst/>
            <a:cxnLst/>
            <a:rect l="l" t="t" r="r" b="b"/>
            <a:pathLst>
              <a:path w="544913" h="681141">
                <a:moveTo>
                  <a:pt x="0" y="0"/>
                </a:moveTo>
                <a:lnTo>
                  <a:pt x="544913" y="0"/>
                </a:lnTo>
                <a:lnTo>
                  <a:pt x="544913" y="681141"/>
                </a:lnTo>
                <a:lnTo>
                  <a:pt x="0" y="68114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2" name="Freeform 12"/>
          <p:cNvSpPr/>
          <p:nvPr/>
        </p:nvSpPr>
        <p:spPr>
          <a:xfrm>
            <a:off x="15358720" y="6415492"/>
            <a:ext cx="865191" cy="681141"/>
          </a:xfrm>
          <a:custGeom>
            <a:avLst/>
            <a:gdLst/>
            <a:ahLst/>
            <a:cxnLst/>
            <a:rect l="l" t="t" r="r" b="b"/>
            <a:pathLst>
              <a:path w="865191" h="681141">
                <a:moveTo>
                  <a:pt x="0" y="0"/>
                </a:moveTo>
                <a:lnTo>
                  <a:pt x="865190" y="0"/>
                </a:lnTo>
                <a:lnTo>
                  <a:pt x="865190" y="681141"/>
                </a:lnTo>
                <a:lnTo>
                  <a:pt x="0" y="68114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3" name="Freeform 13"/>
          <p:cNvSpPr/>
          <p:nvPr/>
        </p:nvSpPr>
        <p:spPr>
          <a:xfrm>
            <a:off x="11753821" y="6415492"/>
            <a:ext cx="383916" cy="681141"/>
          </a:xfrm>
          <a:custGeom>
            <a:avLst/>
            <a:gdLst/>
            <a:ahLst/>
            <a:cxnLst/>
            <a:rect l="l" t="t" r="r" b="b"/>
            <a:pathLst>
              <a:path w="383916" h="681141">
                <a:moveTo>
                  <a:pt x="0" y="0"/>
                </a:moveTo>
                <a:lnTo>
                  <a:pt x="383916" y="0"/>
                </a:lnTo>
                <a:lnTo>
                  <a:pt x="383916" y="681141"/>
                </a:lnTo>
                <a:lnTo>
                  <a:pt x="0" y="68114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4" name="Freeform 14"/>
          <p:cNvSpPr/>
          <p:nvPr/>
        </p:nvSpPr>
        <p:spPr>
          <a:xfrm>
            <a:off x="4065927" y="6428788"/>
            <a:ext cx="567672" cy="654549"/>
          </a:xfrm>
          <a:custGeom>
            <a:avLst/>
            <a:gdLst/>
            <a:ahLst/>
            <a:cxnLst/>
            <a:rect l="l" t="t" r="r" b="b"/>
            <a:pathLst>
              <a:path w="567672" h="654549">
                <a:moveTo>
                  <a:pt x="0" y="0"/>
                </a:moveTo>
                <a:lnTo>
                  <a:pt x="567673" y="0"/>
                </a:lnTo>
                <a:lnTo>
                  <a:pt x="567673" y="654549"/>
                </a:lnTo>
                <a:lnTo>
                  <a:pt x="0" y="654549"/>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5" name="Freeform 15"/>
          <p:cNvSpPr/>
          <p:nvPr/>
        </p:nvSpPr>
        <p:spPr>
          <a:xfrm>
            <a:off x="5971634" y="6428788"/>
            <a:ext cx="574813" cy="654549"/>
          </a:xfrm>
          <a:custGeom>
            <a:avLst/>
            <a:gdLst/>
            <a:ahLst/>
            <a:cxnLst/>
            <a:rect l="l" t="t" r="r" b="b"/>
            <a:pathLst>
              <a:path w="574813" h="654549">
                <a:moveTo>
                  <a:pt x="0" y="0"/>
                </a:moveTo>
                <a:lnTo>
                  <a:pt x="574813" y="0"/>
                </a:lnTo>
                <a:lnTo>
                  <a:pt x="574813" y="654549"/>
                </a:lnTo>
                <a:lnTo>
                  <a:pt x="0" y="654549"/>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 name="Freeform 16"/>
          <p:cNvSpPr/>
          <p:nvPr/>
        </p:nvSpPr>
        <p:spPr>
          <a:xfrm>
            <a:off x="7884482" y="6428788"/>
            <a:ext cx="654549" cy="654549"/>
          </a:xfrm>
          <a:custGeom>
            <a:avLst/>
            <a:gdLst/>
            <a:ahLst/>
            <a:cxnLst/>
            <a:rect l="l" t="t" r="r" b="b"/>
            <a:pathLst>
              <a:path w="654549" h="654549">
                <a:moveTo>
                  <a:pt x="0" y="0"/>
                </a:moveTo>
                <a:lnTo>
                  <a:pt x="654549" y="0"/>
                </a:lnTo>
                <a:lnTo>
                  <a:pt x="654549" y="654549"/>
                </a:lnTo>
                <a:lnTo>
                  <a:pt x="0" y="654549"/>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7" name="Freeform 17"/>
          <p:cNvSpPr/>
          <p:nvPr/>
        </p:nvSpPr>
        <p:spPr>
          <a:xfrm>
            <a:off x="9877066" y="6415492"/>
            <a:ext cx="538721" cy="681141"/>
          </a:xfrm>
          <a:custGeom>
            <a:avLst/>
            <a:gdLst/>
            <a:ahLst/>
            <a:cxnLst/>
            <a:rect l="l" t="t" r="r" b="b"/>
            <a:pathLst>
              <a:path w="538721" h="681141">
                <a:moveTo>
                  <a:pt x="0" y="0"/>
                </a:moveTo>
                <a:lnTo>
                  <a:pt x="538721" y="0"/>
                </a:lnTo>
                <a:lnTo>
                  <a:pt x="538721" y="681141"/>
                </a:lnTo>
                <a:lnTo>
                  <a:pt x="0" y="681141"/>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8" name="Freeform 18"/>
          <p:cNvSpPr/>
          <p:nvPr/>
        </p:nvSpPr>
        <p:spPr>
          <a:xfrm>
            <a:off x="2064090" y="6424161"/>
            <a:ext cx="663803" cy="663803"/>
          </a:xfrm>
          <a:custGeom>
            <a:avLst/>
            <a:gdLst/>
            <a:ahLst/>
            <a:cxnLst/>
            <a:rect l="l" t="t" r="r" b="b"/>
            <a:pathLst>
              <a:path w="663803" h="663803">
                <a:moveTo>
                  <a:pt x="0" y="0"/>
                </a:moveTo>
                <a:lnTo>
                  <a:pt x="663802" y="0"/>
                </a:lnTo>
                <a:lnTo>
                  <a:pt x="663802" y="663803"/>
                </a:lnTo>
                <a:lnTo>
                  <a:pt x="0" y="663803"/>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9" name="Freeform 19"/>
          <p:cNvSpPr/>
          <p:nvPr/>
        </p:nvSpPr>
        <p:spPr>
          <a:xfrm>
            <a:off x="13477250" y="4958102"/>
            <a:ext cx="654549" cy="654549"/>
          </a:xfrm>
          <a:custGeom>
            <a:avLst/>
            <a:gdLst/>
            <a:ahLst/>
            <a:cxnLst/>
            <a:rect l="l" t="t" r="r" b="b"/>
            <a:pathLst>
              <a:path w="654549" h="654549">
                <a:moveTo>
                  <a:pt x="0" y="0"/>
                </a:moveTo>
                <a:lnTo>
                  <a:pt x="654549" y="0"/>
                </a:lnTo>
                <a:lnTo>
                  <a:pt x="654549" y="654549"/>
                </a:lnTo>
                <a:lnTo>
                  <a:pt x="0" y="654549"/>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0" name="Freeform 20"/>
          <p:cNvSpPr/>
          <p:nvPr/>
        </p:nvSpPr>
        <p:spPr>
          <a:xfrm>
            <a:off x="15464041" y="4958102"/>
            <a:ext cx="654549" cy="654549"/>
          </a:xfrm>
          <a:custGeom>
            <a:avLst/>
            <a:gdLst/>
            <a:ahLst/>
            <a:cxnLst/>
            <a:rect l="l" t="t" r="r" b="b"/>
            <a:pathLst>
              <a:path w="654549" h="654549">
                <a:moveTo>
                  <a:pt x="0" y="0"/>
                </a:moveTo>
                <a:lnTo>
                  <a:pt x="654549" y="0"/>
                </a:lnTo>
                <a:lnTo>
                  <a:pt x="654549" y="654549"/>
                </a:lnTo>
                <a:lnTo>
                  <a:pt x="0" y="654549"/>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1" name="Freeform 21"/>
          <p:cNvSpPr/>
          <p:nvPr/>
        </p:nvSpPr>
        <p:spPr>
          <a:xfrm>
            <a:off x="11490459" y="4958102"/>
            <a:ext cx="654549" cy="654549"/>
          </a:xfrm>
          <a:custGeom>
            <a:avLst/>
            <a:gdLst/>
            <a:ahLst/>
            <a:cxnLst/>
            <a:rect l="l" t="t" r="r" b="b"/>
            <a:pathLst>
              <a:path w="654549" h="654549">
                <a:moveTo>
                  <a:pt x="0" y="0"/>
                </a:moveTo>
                <a:lnTo>
                  <a:pt x="654549" y="0"/>
                </a:lnTo>
                <a:lnTo>
                  <a:pt x="654549" y="654549"/>
                </a:lnTo>
                <a:lnTo>
                  <a:pt x="0" y="654549"/>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2" name="Freeform 22"/>
          <p:cNvSpPr/>
          <p:nvPr/>
        </p:nvSpPr>
        <p:spPr>
          <a:xfrm>
            <a:off x="4061958" y="4958102"/>
            <a:ext cx="382018" cy="654549"/>
          </a:xfrm>
          <a:custGeom>
            <a:avLst/>
            <a:gdLst/>
            <a:ahLst/>
            <a:cxnLst/>
            <a:rect l="l" t="t" r="r" b="b"/>
            <a:pathLst>
              <a:path w="382018" h="654549">
                <a:moveTo>
                  <a:pt x="0" y="0"/>
                </a:moveTo>
                <a:lnTo>
                  <a:pt x="382019" y="0"/>
                </a:lnTo>
                <a:lnTo>
                  <a:pt x="382019" y="654549"/>
                </a:lnTo>
                <a:lnTo>
                  <a:pt x="0" y="654549"/>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3" name="Freeform 23"/>
          <p:cNvSpPr/>
          <p:nvPr/>
        </p:nvSpPr>
        <p:spPr>
          <a:xfrm>
            <a:off x="5776219" y="4958102"/>
            <a:ext cx="517689" cy="654549"/>
          </a:xfrm>
          <a:custGeom>
            <a:avLst/>
            <a:gdLst/>
            <a:ahLst/>
            <a:cxnLst/>
            <a:rect l="l" t="t" r="r" b="b"/>
            <a:pathLst>
              <a:path w="517689" h="654549">
                <a:moveTo>
                  <a:pt x="0" y="0"/>
                </a:moveTo>
                <a:lnTo>
                  <a:pt x="517688" y="0"/>
                </a:lnTo>
                <a:lnTo>
                  <a:pt x="517688" y="654549"/>
                </a:lnTo>
                <a:lnTo>
                  <a:pt x="0" y="654549"/>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24" name="Freeform 24"/>
          <p:cNvSpPr/>
          <p:nvPr/>
        </p:nvSpPr>
        <p:spPr>
          <a:xfrm>
            <a:off x="7626149" y="4958102"/>
            <a:ext cx="523639" cy="654549"/>
          </a:xfrm>
          <a:custGeom>
            <a:avLst/>
            <a:gdLst/>
            <a:ahLst/>
            <a:cxnLst/>
            <a:rect l="l" t="t" r="r" b="b"/>
            <a:pathLst>
              <a:path w="523639" h="654549">
                <a:moveTo>
                  <a:pt x="0" y="0"/>
                </a:moveTo>
                <a:lnTo>
                  <a:pt x="523639" y="0"/>
                </a:lnTo>
                <a:lnTo>
                  <a:pt x="523639" y="654549"/>
                </a:lnTo>
                <a:lnTo>
                  <a:pt x="0" y="654549"/>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5" name="Freeform 25"/>
          <p:cNvSpPr/>
          <p:nvPr/>
        </p:nvSpPr>
        <p:spPr>
          <a:xfrm>
            <a:off x="9482030" y="4944806"/>
            <a:ext cx="676187" cy="681141"/>
          </a:xfrm>
          <a:custGeom>
            <a:avLst/>
            <a:gdLst/>
            <a:ahLst/>
            <a:cxnLst/>
            <a:rect l="l" t="t" r="r" b="b"/>
            <a:pathLst>
              <a:path w="676187" h="681141">
                <a:moveTo>
                  <a:pt x="0" y="0"/>
                </a:moveTo>
                <a:lnTo>
                  <a:pt x="676187" y="0"/>
                </a:lnTo>
                <a:lnTo>
                  <a:pt x="676187" y="681141"/>
                </a:lnTo>
                <a:lnTo>
                  <a:pt x="0" y="681141"/>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6" name="Freeform 26"/>
          <p:cNvSpPr/>
          <p:nvPr/>
        </p:nvSpPr>
        <p:spPr>
          <a:xfrm>
            <a:off x="2064090" y="4869360"/>
            <a:ext cx="665627" cy="832033"/>
          </a:xfrm>
          <a:custGeom>
            <a:avLst/>
            <a:gdLst/>
            <a:ahLst/>
            <a:cxnLst/>
            <a:rect l="l" t="t" r="r" b="b"/>
            <a:pathLst>
              <a:path w="665627" h="832033">
                <a:moveTo>
                  <a:pt x="0" y="0"/>
                </a:moveTo>
                <a:lnTo>
                  <a:pt x="665626" y="0"/>
                </a:lnTo>
                <a:lnTo>
                  <a:pt x="665626" y="832033"/>
                </a:lnTo>
                <a:lnTo>
                  <a:pt x="0" y="832033"/>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grpSp>
        <p:nvGrpSpPr>
          <p:cNvPr id="27" name="Group 27"/>
          <p:cNvGrpSpPr/>
          <p:nvPr/>
        </p:nvGrpSpPr>
        <p:grpSpPr>
          <a:xfrm>
            <a:off x="1466366" y="1253356"/>
            <a:ext cx="15355269" cy="1998017"/>
            <a:chOff x="0" y="0"/>
            <a:chExt cx="20473691" cy="2664022"/>
          </a:xfrm>
        </p:grpSpPr>
        <p:sp>
          <p:nvSpPr>
            <p:cNvPr id="28" name="TextBox 28"/>
            <p:cNvSpPr txBox="1"/>
            <p:nvPr/>
          </p:nvSpPr>
          <p:spPr>
            <a:xfrm>
              <a:off x="0" y="-9525"/>
              <a:ext cx="20473691" cy="1635125"/>
            </a:xfrm>
            <a:prstGeom prst="rect">
              <a:avLst/>
            </a:prstGeom>
          </p:spPr>
          <p:txBody>
            <a:bodyPr lIns="0" tIns="0" rIns="0" bIns="0" rtlCol="0" anchor="t">
              <a:spAutoFit/>
            </a:bodyPr>
            <a:lstStyle/>
            <a:p>
              <a:pPr>
                <a:lnSpc>
                  <a:spcPts val="9600"/>
                </a:lnSpc>
              </a:pPr>
              <a:r>
                <a:rPr lang="en-US" sz="8000">
                  <a:solidFill>
                    <a:srgbClr val="31356E"/>
                  </a:solidFill>
                  <a:latin typeface="Muli"/>
                </a:rPr>
                <a:t>Trang tài nguyên</a:t>
              </a:r>
            </a:p>
          </p:txBody>
        </p:sp>
        <p:sp>
          <p:nvSpPr>
            <p:cNvPr id="29" name="TextBox 29"/>
            <p:cNvSpPr txBox="1"/>
            <p:nvPr/>
          </p:nvSpPr>
          <p:spPr>
            <a:xfrm>
              <a:off x="0" y="2006797"/>
              <a:ext cx="20473691" cy="548005"/>
            </a:xfrm>
            <a:prstGeom prst="rect">
              <a:avLst/>
            </a:prstGeom>
          </p:spPr>
          <p:txBody>
            <a:bodyPr lIns="0" tIns="0" rIns="0" bIns="0" rtlCol="0" anchor="t">
              <a:spAutoFit/>
            </a:bodyPr>
            <a:lstStyle/>
            <a:p>
              <a:pPr marL="0" lvl="0" indent="0">
                <a:lnSpc>
                  <a:spcPts val="3465"/>
                </a:lnSpc>
                <a:spcBef>
                  <a:spcPct val="0"/>
                </a:spcBef>
              </a:pPr>
              <a:r>
                <a:rPr lang="en-US" sz="2475">
                  <a:solidFill>
                    <a:srgbClr val="242424"/>
                  </a:solidFill>
                  <a:latin typeface="Muli"/>
                  <a:hlinkClick r:id="rId50" tooltip="https://docs.google.com/spreadsheets/d/1DUF2isFWsqVSYhbaACYtbgcLi_YjDqpE3GLQIVgkKQg/edit#gid=69851113"/>
                </a:rPr>
                <a:t>Hãy sử dụng những biểu tượng và minh họa này trong Bản Thuyết Trình Canva của bạn. Thiết kế vui vẻ!</a:t>
              </a:r>
            </a:p>
          </p:txBody>
        </p:sp>
      </p:grpSp>
      <p:grpSp>
        <p:nvGrpSpPr>
          <p:cNvPr id="30" name="Group 30"/>
          <p:cNvGrpSpPr/>
          <p:nvPr/>
        </p:nvGrpSpPr>
        <p:grpSpPr>
          <a:xfrm rot="-10800000">
            <a:off x="16428230" y="0"/>
            <a:ext cx="1859770" cy="1856795"/>
            <a:chOff x="0" y="0"/>
            <a:chExt cx="6350000" cy="6339840"/>
          </a:xfrm>
        </p:grpSpPr>
        <p:sp>
          <p:nvSpPr>
            <p:cNvPr id="31" name="Freeform 3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66366" y="1253356"/>
            <a:ext cx="15355269" cy="2531417"/>
            <a:chOff x="0" y="0"/>
            <a:chExt cx="20473691" cy="3375222"/>
          </a:xfrm>
        </p:grpSpPr>
        <p:sp>
          <p:nvSpPr>
            <p:cNvPr id="3" name="TextBox 3"/>
            <p:cNvSpPr txBox="1"/>
            <p:nvPr/>
          </p:nvSpPr>
          <p:spPr>
            <a:xfrm>
              <a:off x="0" y="-9525"/>
              <a:ext cx="20473691" cy="1635125"/>
            </a:xfrm>
            <a:prstGeom prst="rect">
              <a:avLst/>
            </a:prstGeom>
          </p:spPr>
          <p:txBody>
            <a:bodyPr lIns="0" tIns="0" rIns="0" bIns="0" rtlCol="0" anchor="t">
              <a:spAutoFit/>
            </a:bodyPr>
            <a:lstStyle/>
            <a:p>
              <a:pPr>
                <a:lnSpc>
                  <a:spcPts val="9600"/>
                </a:lnSpc>
              </a:pPr>
              <a:r>
                <a:rPr lang="en-US" sz="8000">
                  <a:solidFill>
                    <a:srgbClr val="31356E"/>
                  </a:solidFill>
                  <a:latin typeface="Muli"/>
                </a:rPr>
                <a:t>Trang tài nguyên</a:t>
              </a:r>
            </a:p>
          </p:txBody>
        </p:sp>
        <p:sp>
          <p:nvSpPr>
            <p:cNvPr id="4" name="TextBox 4"/>
            <p:cNvSpPr txBox="1"/>
            <p:nvPr/>
          </p:nvSpPr>
          <p:spPr>
            <a:xfrm>
              <a:off x="0" y="1997272"/>
              <a:ext cx="20473691" cy="1377950"/>
            </a:xfrm>
            <a:prstGeom prst="rect">
              <a:avLst/>
            </a:prstGeom>
          </p:spPr>
          <p:txBody>
            <a:bodyPr lIns="0" tIns="0" rIns="0" bIns="0" rtlCol="0" anchor="t">
              <a:spAutoFit/>
            </a:bodyPr>
            <a:lstStyle/>
            <a:p>
              <a:pPr>
                <a:lnSpc>
                  <a:spcPts val="4200"/>
                </a:lnSpc>
              </a:pPr>
              <a:r>
                <a:rPr lang="en-US" sz="3000">
                  <a:solidFill>
                    <a:srgbClr val="242424"/>
                  </a:solidFill>
                  <a:latin typeface="Muli"/>
                  <a:hlinkClick r:id="rId2" tooltip="https://docs.google.com/spreadsheets/d/1DUF2isFWsqVSYhbaACYtbgcLi_YjDqpE3GLQIVgkKQg/edit#gid=69851113"/>
                </a:rPr>
                <a:t>Tìm điều kỳ diệu và thú vị khi trình bày với Bản Thuyết Trình Canva. Nhấn các phím sau khi ở chế độ Trình bày!</a:t>
              </a:r>
            </a:p>
          </p:txBody>
        </p:sp>
      </p:grpSp>
      <p:grpSp>
        <p:nvGrpSpPr>
          <p:cNvPr id="5" name="Group 5"/>
          <p:cNvGrpSpPr/>
          <p:nvPr/>
        </p:nvGrpSpPr>
        <p:grpSpPr>
          <a:xfrm rot="-10800000">
            <a:off x="16428230" y="0"/>
            <a:ext cx="1859770" cy="1856795"/>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grpSp>
        <p:nvGrpSpPr>
          <p:cNvPr id="7" name="Group 7"/>
          <p:cNvGrpSpPr/>
          <p:nvPr/>
        </p:nvGrpSpPr>
        <p:grpSpPr>
          <a:xfrm>
            <a:off x="1466366" y="4824908"/>
            <a:ext cx="4155133" cy="1131950"/>
            <a:chOff x="0" y="0"/>
            <a:chExt cx="5540177" cy="1509267"/>
          </a:xfrm>
        </p:grpSpPr>
        <p:sp>
          <p:nvSpPr>
            <p:cNvPr id="8" name="AutoShape 8"/>
            <p:cNvSpPr/>
            <p:nvPr/>
          </p:nvSpPr>
          <p:spPr>
            <a:xfrm>
              <a:off x="0" y="0"/>
              <a:ext cx="5540177" cy="1509267"/>
            </a:xfrm>
            <a:prstGeom prst="rect">
              <a:avLst/>
            </a:prstGeom>
            <a:solidFill>
              <a:srgbClr val="242424">
                <a:alpha val="4706"/>
              </a:srgbClr>
            </a:solidFill>
          </p:spPr>
        </p:sp>
        <p:sp>
          <p:nvSpPr>
            <p:cNvPr id="9" name="TextBox 9"/>
            <p:cNvSpPr txBox="1"/>
            <p:nvPr/>
          </p:nvSpPr>
          <p:spPr>
            <a:xfrm>
              <a:off x="353302" y="408558"/>
              <a:ext cx="4833573" cy="574675"/>
            </a:xfrm>
            <a:prstGeom prst="rect">
              <a:avLst/>
            </a:prstGeom>
          </p:spPr>
          <p:txBody>
            <a:bodyPr lIns="0" tIns="0" rIns="0" bIns="0" rtlCol="0" anchor="t">
              <a:spAutoFit/>
            </a:bodyPr>
            <a:lstStyle/>
            <a:p>
              <a:pPr>
                <a:lnSpc>
                  <a:spcPts val="3480"/>
                </a:lnSpc>
              </a:pPr>
              <a:r>
                <a:rPr lang="en-US" sz="2900">
                  <a:solidFill>
                    <a:srgbClr val="31356E"/>
                  </a:solidFill>
                  <a:latin typeface="Muli"/>
                </a:rPr>
                <a:t>B để tạo hiệu ứng mờ</a:t>
              </a:r>
            </a:p>
          </p:txBody>
        </p:sp>
      </p:grpSp>
      <p:grpSp>
        <p:nvGrpSpPr>
          <p:cNvPr id="10" name="Group 10"/>
          <p:cNvGrpSpPr/>
          <p:nvPr/>
        </p:nvGrpSpPr>
        <p:grpSpPr>
          <a:xfrm>
            <a:off x="1466366" y="6475629"/>
            <a:ext cx="4155133" cy="1131950"/>
            <a:chOff x="0" y="0"/>
            <a:chExt cx="5540177" cy="1509267"/>
          </a:xfrm>
        </p:grpSpPr>
        <p:sp>
          <p:nvSpPr>
            <p:cNvPr id="11" name="AutoShape 11"/>
            <p:cNvSpPr/>
            <p:nvPr/>
          </p:nvSpPr>
          <p:spPr>
            <a:xfrm>
              <a:off x="0" y="0"/>
              <a:ext cx="5540177" cy="1509267"/>
            </a:xfrm>
            <a:prstGeom prst="rect">
              <a:avLst/>
            </a:prstGeom>
            <a:solidFill>
              <a:srgbClr val="242424">
                <a:alpha val="4706"/>
              </a:srgbClr>
            </a:solidFill>
          </p:spPr>
        </p:sp>
        <p:sp>
          <p:nvSpPr>
            <p:cNvPr id="12" name="TextBox 12"/>
            <p:cNvSpPr txBox="1"/>
            <p:nvPr/>
          </p:nvSpPr>
          <p:spPr>
            <a:xfrm>
              <a:off x="353302" y="399033"/>
              <a:ext cx="4833573" cy="609600"/>
            </a:xfrm>
            <a:prstGeom prst="rect">
              <a:avLst/>
            </a:prstGeom>
          </p:spPr>
          <p:txBody>
            <a:bodyPr lIns="0" tIns="0" rIns="0" bIns="0" rtlCol="0" anchor="t">
              <a:spAutoFit/>
            </a:bodyPr>
            <a:lstStyle/>
            <a:p>
              <a:pPr>
                <a:lnSpc>
                  <a:spcPts val="3660"/>
                </a:lnSpc>
              </a:pPr>
              <a:r>
                <a:rPr lang="en-US" sz="3050">
                  <a:solidFill>
                    <a:srgbClr val="31356E"/>
                  </a:solidFill>
                  <a:latin typeface="Muli"/>
                </a:rPr>
                <a:t>D để tạo tiếng trống</a:t>
              </a:r>
            </a:p>
          </p:txBody>
        </p:sp>
      </p:grpSp>
      <p:grpSp>
        <p:nvGrpSpPr>
          <p:cNvPr id="13" name="Group 13"/>
          <p:cNvGrpSpPr/>
          <p:nvPr/>
        </p:nvGrpSpPr>
        <p:grpSpPr>
          <a:xfrm>
            <a:off x="1466366" y="8126350"/>
            <a:ext cx="4155133" cy="1131950"/>
            <a:chOff x="0" y="0"/>
            <a:chExt cx="5540177" cy="1509267"/>
          </a:xfrm>
        </p:grpSpPr>
        <p:sp>
          <p:nvSpPr>
            <p:cNvPr id="14" name="AutoShape 14"/>
            <p:cNvSpPr/>
            <p:nvPr/>
          </p:nvSpPr>
          <p:spPr>
            <a:xfrm>
              <a:off x="0" y="0"/>
              <a:ext cx="5540177" cy="1509267"/>
            </a:xfrm>
            <a:prstGeom prst="rect">
              <a:avLst/>
            </a:prstGeom>
            <a:solidFill>
              <a:srgbClr val="242424">
                <a:alpha val="4706"/>
              </a:srgbClr>
            </a:solidFill>
          </p:spPr>
        </p:sp>
        <p:sp>
          <p:nvSpPr>
            <p:cNvPr id="15" name="TextBox 15"/>
            <p:cNvSpPr txBox="1"/>
            <p:nvPr/>
          </p:nvSpPr>
          <p:spPr>
            <a:xfrm>
              <a:off x="353302" y="399033"/>
              <a:ext cx="4833573" cy="711200"/>
            </a:xfrm>
            <a:prstGeom prst="rect">
              <a:avLst/>
            </a:prstGeom>
          </p:spPr>
          <p:txBody>
            <a:bodyPr lIns="0" tIns="0" rIns="0" bIns="0" rtlCol="0" anchor="t">
              <a:spAutoFit/>
            </a:bodyPr>
            <a:lstStyle/>
            <a:p>
              <a:pPr>
                <a:lnSpc>
                  <a:spcPts val="4200"/>
                </a:lnSpc>
              </a:pPr>
              <a:r>
                <a:rPr lang="en-US" sz="3500">
                  <a:solidFill>
                    <a:srgbClr val="31356E"/>
                  </a:solidFill>
                  <a:latin typeface="Muli"/>
                </a:rPr>
                <a:t>Q để tắt tiếng</a:t>
              </a:r>
            </a:p>
          </p:txBody>
        </p:sp>
      </p:grpSp>
      <p:grpSp>
        <p:nvGrpSpPr>
          <p:cNvPr id="16" name="Group 16"/>
          <p:cNvGrpSpPr/>
          <p:nvPr/>
        </p:nvGrpSpPr>
        <p:grpSpPr>
          <a:xfrm>
            <a:off x="6869731" y="4824908"/>
            <a:ext cx="4155133" cy="1131950"/>
            <a:chOff x="0" y="0"/>
            <a:chExt cx="5540177" cy="1509267"/>
          </a:xfrm>
        </p:grpSpPr>
        <p:sp>
          <p:nvSpPr>
            <p:cNvPr id="17" name="AutoShape 17"/>
            <p:cNvSpPr/>
            <p:nvPr/>
          </p:nvSpPr>
          <p:spPr>
            <a:xfrm>
              <a:off x="0" y="0"/>
              <a:ext cx="5540177" cy="1509267"/>
            </a:xfrm>
            <a:prstGeom prst="rect">
              <a:avLst/>
            </a:prstGeom>
            <a:solidFill>
              <a:srgbClr val="242424">
                <a:alpha val="4706"/>
              </a:srgbClr>
            </a:solidFill>
          </p:spPr>
        </p:sp>
        <p:sp>
          <p:nvSpPr>
            <p:cNvPr id="18" name="TextBox 18"/>
            <p:cNvSpPr txBox="1"/>
            <p:nvPr/>
          </p:nvSpPr>
          <p:spPr>
            <a:xfrm>
              <a:off x="353302" y="399033"/>
              <a:ext cx="4833573" cy="711200"/>
            </a:xfrm>
            <a:prstGeom prst="rect">
              <a:avLst/>
            </a:prstGeom>
          </p:spPr>
          <p:txBody>
            <a:bodyPr lIns="0" tIns="0" rIns="0" bIns="0" rtlCol="0" anchor="t">
              <a:spAutoFit/>
            </a:bodyPr>
            <a:lstStyle/>
            <a:p>
              <a:pPr>
                <a:lnSpc>
                  <a:spcPts val="4200"/>
                </a:lnSpc>
              </a:pPr>
              <a:r>
                <a:rPr lang="en-US" sz="3500">
                  <a:solidFill>
                    <a:srgbClr val="31356E"/>
                  </a:solidFill>
                  <a:latin typeface="Muli"/>
                </a:rPr>
                <a:t>C cho hoa giấy</a:t>
              </a:r>
            </a:p>
          </p:txBody>
        </p:sp>
      </p:grpSp>
      <p:grpSp>
        <p:nvGrpSpPr>
          <p:cNvPr id="19" name="Group 19"/>
          <p:cNvGrpSpPr/>
          <p:nvPr/>
        </p:nvGrpSpPr>
        <p:grpSpPr>
          <a:xfrm>
            <a:off x="6869731" y="6475629"/>
            <a:ext cx="4155133" cy="1131950"/>
            <a:chOff x="0" y="0"/>
            <a:chExt cx="5540177" cy="1509267"/>
          </a:xfrm>
        </p:grpSpPr>
        <p:sp>
          <p:nvSpPr>
            <p:cNvPr id="20" name="AutoShape 20"/>
            <p:cNvSpPr/>
            <p:nvPr/>
          </p:nvSpPr>
          <p:spPr>
            <a:xfrm>
              <a:off x="0" y="0"/>
              <a:ext cx="5540177" cy="1509267"/>
            </a:xfrm>
            <a:prstGeom prst="rect">
              <a:avLst/>
            </a:prstGeom>
            <a:solidFill>
              <a:srgbClr val="242424">
                <a:alpha val="4706"/>
              </a:srgbClr>
            </a:solidFill>
          </p:spPr>
        </p:sp>
        <p:sp>
          <p:nvSpPr>
            <p:cNvPr id="21" name="TextBox 21"/>
            <p:cNvSpPr txBox="1"/>
            <p:nvPr/>
          </p:nvSpPr>
          <p:spPr>
            <a:xfrm>
              <a:off x="353302" y="399033"/>
              <a:ext cx="4833573" cy="711200"/>
            </a:xfrm>
            <a:prstGeom prst="rect">
              <a:avLst/>
            </a:prstGeom>
          </p:spPr>
          <p:txBody>
            <a:bodyPr lIns="0" tIns="0" rIns="0" bIns="0" rtlCol="0" anchor="t">
              <a:spAutoFit/>
            </a:bodyPr>
            <a:lstStyle/>
            <a:p>
              <a:pPr>
                <a:lnSpc>
                  <a:spcPts val="4200"/>
                </a:lnSpc>
              </a:pPr>
              <a:r>
                <a:rPr lang="en-US" sz="3500">
                  <a:solidFill>
                    <a:srgbClr val="31356E"/>
                  </a:solidFill>
                  <a:latin typeface="Muli"/>
                </a:rPr>
                <a:t>O cho bong bóng</a:t>
              </a:r>
            </a:p>
          </p:txBody>
        </p:sp>
      </p:grpSp>
      <p:grpSp>
        <p:nvGrpSpPr>
          <p:cNvPr id="22" name="Group 22"/>
          <p:cNvGrpSpPr/>
          <p:nvPr/>
        </p:nvGrpSpPr>
        <p:grpSpPr>
          <a:xfrm>
            <a:off x="6869731" y="8126350"/>
            <a:ext cx="4155133" cy="1131950"/>
            <a:chOff x="0" y="0"/>
            <a:chExt cx="5540177" cy="1509267"/>
          </a:xfrm>
        </p:grpSpPr>
        <p:sp>
          <p:nvSpPr>
            <p:cNvPr id="23" name="AutoShape 23"/>
            <p:cNvSpPr/>
            <p:nvPr/>
          </p:nvSpPr>
          <p:spPr>
            <a:xfrm>
              <a:off x="0" y="0"/>
              <a:ext cx="5540177" cy="1509267"/>
            </a:xfrm>
            <a:prstGeom prst="rect">
              <a:avLst/>
            </a:prstGeom>
            <a:solidFill>
              <a:srgbClr val="242424">
                <a:alpha val="4706"/>
              </a:srgbClr>
            </a:solidFill>
          </p:spPr>
        </p:sp>
        <p:sp>
          <p:nvSpPr>
            <p:cNvPr id="24" name="TextBox 24"/>
            <p:cNvSpPr txBox="1"/>
            <p:nvPr/>
          </p:nvSpPr>
          <p:spPr>
            <a:xfrm>
              <a:off x="353302" y="399033"/>
              <a:ext cx="4833573" cy="711200"/>
            </a:xfrm>
            <a:prstGeom prst="rect">
              <a:avLst/>
            </a:prstGeom>
          </p:spPr>
          <p:txBody>
            <a:bodyPr lIns="0" tIns="0" rIns="0" bIns="0" rtlCol="0" anchor="t">
              <a:spAutoFit/>
            </a:bodyPr>
            <a:lstStyle/>
            <a:p>
              <a:pPr>
                <a:lnSpc>
                  <a:spcPts val="4200"/>
                </a:lnSpc>
              </a:pPr>
              <a:r>
                <a:rPr lang="en-US" sz="3500">
                  <a:solidFill>
                    <a:srgbClr val="31356E"/>
                  </a:solidFill>
                  <a:latin typeface="Muli"/>
                </a:rPr>
                <a:t>X để đóng</a:t>
              </a:r>
            </a:p>
          </p:txBody>
        </p:sp>
      </p:grpSp>
      <p:grpSp>
        <p:nvGrpSpPr>
          <p:cNvPr id="25" name="Group 25"/>
          <p:cNvGrpSpPr/>
          <p:nvPr/>
        </p:nvGrpSpPr>
        <p:grpSpPr>
          <a:xfrm>
            <a:off x="12273097" y="4824908"/>
            <a:ext cx="4155133" cy="2198750"/>
            <a:chOff x="0" y="0"/>
            <a:chExt cx="5540177" cy="2931667"/>
          </a:xfrm>
        </p:grpSpPr>
        <p:sp>
          <p:nvSpPr>
            <p:cNvPr id="26" name="AutoShape 26"/>
            <p:cNvSpPr/>
            <p:nvPr/>
          </p:nvSpPr>
          <p:spPr>
            <a:xfrm>
              <a:off x="0" y="0"/>
              <a:ext cx="5540177" cy="2931667"/>
            </a:xfrm>
            <a:prstGeom prst="rect">
              <a:avLst/>
            </a:prstGeom>
            <a:solidFill>
              <a:srgbClr val="242424">
                <a:alpha val="4706"/>
              </a:srgbClr>
            </a:solidFill>
          </p:spPr>
        </p:sp>
        <p:sp>
          <p:nvSpPr>
            <p:cNvPr id="27" name="TextBox 27"/>
            <p:cNvSpPr txBox="1"/>
            <p:nvPr/>
          </p:nvSpPr>
          <p:spPr>
            <a:xfrm>
              <a:off x="353302" y="399033"/>
              <a:ext cx="4833573" cy="1524000"/>
            </a:xfrm>
            <a:prstGeom prst="rect">
              <a:avLst/>
            </a:prstGeom>
          </p:spPr>
          <p:txBody>
            <a:bodyPr lIns="0" tIns="0" rIns="0" bIns="0" rtlCol="0" anchor="t">
              <a:spAutoFit/>
            </a:bodyPr>
            <a:lstStyle/>
            <a:p>
              <a:pPr>
                <a:lnSpc>
                  <a:spcPts val="4560"/>
                </a:lnSpc>
              </a:pPr>
              <a:r>
                <a:rPr lang="en-US" sz="3800">
                  <a:solidFill>
                    <a:srgbClr val="31356E"/>
                  </a:solidFill>
                  <a:latin typeface="Muli"/>
                </a:rPr>
                <a:t>Bất kỳ số nào từ 0-9 để hẹn giờ</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428230" y="0"/>
            <a:ext cx="1859770" cy="185679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grpSp>
        <p:nvGrpSpPr>
          <p:cNvPr id="4" name="Group 4"/>
          <p:cNvGrpSpPr/>
          <p:nvPr/>
        </p:nvGrpSpPr>
        <p:grpSpPr>
          <a:xfrm>
            <a:off x="0" y="8430205"/>
            <a:ext cx="1859770" cy="185679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sp>
        <p:nvSpPr>
          <p:cNvPr id="6" name="Freeform 6"/>
          <p:cNvSpPr/>
          <p:nvPr/>
        </p:nvSpPr>
        <p:spPr>
          <a:xfrm>
            <a:off x="6483135" y="4133510"/>
            <a:ext cx="8338716" cy="5773520"/>
          </a:xfrm>
          <a:custGeom>
            <a:avLst/>
            <a:gdLst/>
            <a:ahLst/>
            <a:cxnLst/>
            <a:rect l="l" t="t" r="r" b="b"/>
            <a:pathLst>
              <a:path w="8338716" h="5773520">
                <a:moveTo>
                  <a:pt x="0" y="0"/>
                </a:moveTo>
                <a:lnTo>
                  <a:pt x="8338716" y="0"/>
                </a:lnTo>
                <a:lnTo>
                  <a:pt x="8338716" y="5773520"/>
                </a:lnTo>
                <a:lnTo>
                  <a:pt x="0" y="5773520"/>
                </a:lnTo>
                <a:lnTo>
                  <a:pt x="0" y="0"/>
                </a:lnTo>
                <a:close/>
              </a:path>
            </a:pathLst>
          </a:custGeom>
          <a:blipFill>
            <a:blip r:embed="rId2"/>
            <a:stretch>
              <a:fillRect l="-108" r="-108" b="-5145"/>
            </a:stretch>
          </a:blipFill>
        </p:spPr>
      </p:sp>
      <p:grpSp>
        <p:nvGrpSpPr>
          <p:cNvPr id="7" name="Group 7"/>
          <p:cNvGrpSpPr/>
          <p:nvPr/>
        </p:nvGrpSpPr>
        <p:grpSpPr>
          <a:xfrm>
            <a:off x="1237597" y="563551"/>
            <a:ext cx="15812805" cy="4011842"/>
            <a:chOff x="0" y="0"/>
            <a:chExt cx="21083740" cy="5349122"/>
          </a:xfrm>
        </p:grpSpPr>
        <p:sp>
          <p:nvSpPr>
            <p:cNvPr id="8" name="TextBox 8"/>
            <p:cNvSpPr txBox="1"/>
            <p:nvPr/>
          </p:nvSpPr>
          <p:spPr>
            <a:xfrm>
              <a:off x="0" y="-142875"/>
              <a:ext cx="21083740" cy="1603375"/>
            </a:xfrm>
            <a:prstGeom prst="rect">
              <a:avLst/>
            </a:prstGeom>
          </p:spPr>
          <p:txBody>
            <a:bodyPr lIns="0" tIns="0" rIns="0" bIns="0" rtlCol="0" anchor="t">
              <a:spAutoFit/>
            </a:bodyPr>
            <a:lstStyle/>
            <a:p>
              <a:pPr>
                <a:lnSpc>
                  <a:spcPts val="8661"/>
                </a:lnSpc>
              </a:pPr>
              <a:r>
                <a:rPr lang="en-US" sz="7218">
                  <a:solidFill>
                    <a:srgbClr val="31356E"/>
                  </a:solidFill>
                  <a:latin typeface="Times New Roman"/>
                </a:rPr>
                <a:t>I. GIS là gì?</a:t>
              </a:r>
            </a:p>
          </p:txBody>
        </p:sp>
        <p:sp>
          <p:nvSpPr>
            <p:cNvPr id="9" name="TextBox 9"/>
            <p:cNvSpPr txBox="1"/>
            <p:nvPr/>
          </p:nvSpPr>
          <p:spPr>
            <a:xfrm>
              <a:off x="0" y="2072522"/>
              <a:ext cx="21083740" cy="3276600"/>
            </a:xfrm>
            <a:prstGeom prst="rect">
              <a:avLst/>
            </a:prstGeom>
          </p:spPr>
          <p:txBody>
            <a:bodyPr lIns="0" tIns="0" rIns="0" bIns="0" rtlCol="0" anchor="t">
              <a:spAutoFit/>
            </a:bodyPr>
            <a:lstStyle/>
            <a:p>
              <a:pPr algn="just">
                <a:lnSpc>
                  <a:spcPts val="4760"/>
                </a:lnSpc>
              </a:pPr>
              <a:r>
                <a:rPr lang="en-US" sz="3967">
                  <a:solidFill>
                    <a:srgbClr val="242424"/>
                  </a:solidFill>
                  <a:latin typeface="Times New Roman Italics"/>
                </a:rPr>
                <a:t>là hệ thống thông tin được thiết kế để thu thập, cập nhập, lưu trữ, tích hợp, tra cứu, phân tích mọi dạng dữ liệu địa lý (dữ liệu gắn với vị trí trên trái đất ) và hiển thị thông tin dưới dạng các lớp bản đồ, biểu đồ, bản báo cáo  </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52609" y="296574"/>
            <a:ext cx="15065042" cy="2295525"/>
          </a:xfrm>
          <a:prstGeom prst="rect">
            <a:avLst/>
          </a:prstGeom>
        </p:spPr>
        <p:txBody>
          <a:bodyPr lIns="0" tIns="0" rIns="0" bIns="0" rtlCol="0" anchor="t">
            <a:spAutoFit/>
          </a:bodyPr>
          <a:lstStyle/>
          <a:p>
            <a:pPr algn="ctr">
              <a:lnSpc>
                <a:spcPts val="8519"/>
              </a:lnSpc>
            </a:pPr>
            <a:r>
              <a:rPr lang="en-US" sz="7099">
                <a:solidFill>
                  <a:srgbClr val="31356E"/>
                </a:solidFill>
                <a:latin typeface="Times New Roman"/>
              </a:rPr>
              <a:t>II. Một số bài toán / dự án GIS trong lĩnh vực quản lý và quy hoạch đô thị</a:t>
            </a:r>
          </a:p>
        </p:txBody>
      </p:sp>
      <p:sp>
        <p:nvSpPr>
          <p:cNvPr id="3" name="TextBox 3"/>
          <p:cNvSpPr txBox="1"/>
          <p:nvPr/>
        </p:nvSpPr>
        <p:spPr>
          <a:xfrm>
            <a:off x="595934" y="3170948"/>
            <a:ext cx="17157636" cy="1461939"/>
          </a:xfrm>
          <a:prstGeom prst="rect">
            <a:avLst/>
          </a:prstGeom>
        </p:spPr>
        <p:txBody>
          <a:bodyPr lIns="0" tIns="0" rIns="0" bIns="0" rtlCol="0" anchor="t">
            <a:spAutoFit/>
          </a:bodyPr>
          <a:lstStyle/>
          <a:p>
            <a:pPr marL="515818" lvl="1">
              <a:lnSpc>
                <a:spcPts val="5733"/>
              </a:lnSpc>
            </a:pPr>
            <a:r>
              <a:rPr lang="en-US" sz="4778" dirty="0">
                <a:solidFill>
                  <a:srgbClr val="212122"/>
                </a:solidFill>
                <a:latin typeface="Times New Roman Italics"/>
              </a:rPr>
              <a:t>1. </a:t>
            </a:r>
            <a:r>
              <a:rPr lang="en-US" sz="4778" dirty="0" err="1">
                <a:solidFill>
                  <a:srgbClr val="212122"/>
                </a:solidFill>
                <a:latin typeface="Times New Roman Italics"/>
              </a:rPr>
              <a:t>Lập</a:t>
            </a:r>
            <a:r>
              <a:rPr lang="en-US" sz="4778" dirty="0">
                <a:solidFill>
                  <a:srgbClr val="212122"/>
                </a:solidFill>
                <a:latin typeface="Times New Roman Italics"/>
              </a:rPr>
              <a:t> </a:t>
            </a:r>
            <a:r>
              <a:rPr lang="en-US" sz="4778" dirty="0" err="1">
                <a:solidFill>
                  <a:srgbClr val="212122"/>
                </a:solidFill>
                <a:latin typeface="Times New Roman Italics"/>
              </a:rPr>
              <a:t>kế</a:t>
            </a:r>
            <a:r>
              <a:rPr lang="en-US" sz="4778" dirty="0">
                <a:solidFill>
                  <a:srgbClr val="212122"/>
                </a:solidFill>
                <a:latin typeface="Times New Roman Italics"/>
              </a:rPr>
              <a:t> </a:t>
            </a:r>
            <a:r>
              <a:rPr lang="en-US" sz="4778" dirty="0" err="1">
                <a:solidFill>
                  <a:srgbClr val="212122"/>
                </a:solidFill>
                <a:latin typeface="Times New Roman Italics"/>
              </a:rPr>
              <a:t>hoạch</a:t>
            </a:r>
            <a:r>
              <a:rPr lang="en-US" sz="4778" dirty="0">
                <a:solidFill>
                  <a:srgbClr val="212122"/>
                </a:solidFill>
                <a:latin typeface="Times New Roman Italics"/>
              </a:rPr>
              <a:t> </a:t>
            </a:r>
            <a:r>
              <a:rPr lang="en-US" sz="4778" dirty="0" err="1">
                <a:solidFill>
                  <a:srgbClr val="212122"/>
                </a:solidFill>
                <a:latin typeface="Times New Roman Italics"/>
              </a:rPr>
              <a:t>đô</a:t>
            </a:r>
            <a:r>
              <a:rPr lang="en-US" sz="4778" dirty="0">
                <a:solidFill>
                  <a:srgbClr val="212122"/>
                </a:solidFill>
                <a:latin typeface="Times New Roman Italics"/>
              </a:rPr>
              <a:t> </a:t>
            </a:r>
            <a:r>
              <a:rPr lang="en-US" sz="4778" dirty="0" err="1">
                <a:solidFill>
                  <a:srgbClr val="212122"/>
                </a:solidFill>
                <a:latin typeface="Times New Roman Italics"/>
              </a:rPr>
              <a:t>thị</a:t>
            </a:r>
            <a:r>
              <a:rPr lang="en-US" sz="4778" dirty="0">
                <a:solidFill>
                  <a:srgbClr val="212122"/>
                </a:solidFill>
                <a:latin typeface="Times New Roman Italics"/>
              </a:rPr>
              <a:t> </a:t>
            </a:r>
            <a:r>
              <a:rPr lang="en-US" sz="4778" dirty="0" err="1">
                <a:solidFill>
                  <a:srgbClr val="212122"/>
                </a:solidFill>
                <a:latin typeface="Times New Roman Italics"/>
              </a:rPr>
              <a:t>trong</a:t>
            </a:r>
            <a:r>
              <a:rPr lang="en-US" sz="4778" dirty="0">
                <a:solidFill>
                  <a:srgbClr val="212122"/>
                </a:solidFill>
                <a:latin typeface="Times New Roman Italics"/>
              </a:rPr>
              <a:t> </a:t>
            </a:r>
            <a:r>
              <a:rPr lang="en-US" sz="4778" dirty="0" err="1">
                <a:solidFill>
                  <a:srgbClr val="212122"/>
                </a:solidFill>
                <a:latin typeface="Times New Roman Italics"/>
              </a:rPr>
              <a:t>tương</a:t>
            </a:r>
            <a:r>
              <a:rPr lang="en-US" sz="4778" dirty="0">
                <a:solidFill>
                  <a:srgbClr val="212122"/>
                </a:solidFill>
                <a:latin typeface="Times New Roman Italics"/>
              </a:rPr>
              <a:t> </a:t>
            </a:r>
            <a:r>
              <a:rPr lang="en-US" sz="4778" dirty="0" err="1">
                <a:solidFill>
                  <a:srgbClr val="212122"/>
                </a:solidFill>
                <a:latin typeface="Times New Roman Italics"/>
              </a:rPr>
              <a:t>lai</a:t>
            </a:r>
            <a:r>
              <a:rPr lang="en-US" sz="4778" dirty="0">
                <a:solidFill>
                  <a:srgbClr val="212122"/>
                </a:solidFill>
                <a:latin typeface="Times New Roman Italics"/>
              </a:rPr>
              <a:t> </a:t>
            </a:r>
            <a:r>
              <a:rPr lang="en-US" sz="4778" dirty="0" err="1">
                <a:solidFill>
                  <a:srgbClr val="212122"/>
                </a:solidFill>
                <a:latin typeface="Times New Roman Italics"/>
              </a:rPr>
              <a:t>xác</a:t>
            </a:r>
            <a:r>
              <a:rPr lang="en-US" sz="4778" dirty="0">
                <a:solidFill>
                  <a:srgbClr val="212122"/>
                </a:solidFill>
                <a:latin typeface="Times New Roman Italics"/>
              </a:rPr>
              <a:t> </a:t>
            </a:r>
            <a:r>
              <a:rPr lang="en-US" sz="4778" dirty="0" err="1">
                <a:solidFill>
                  <a:srgbClr val="212122"/>
                </a:solidFill>
                <a:latin typeface="Times New Roman Italics"/>
              </a:rPr>
              <a:t>định</a:t>
            </a:r>
            <a:r>
              <a:rPr lang="en-US" sz="4778" dirty="0">
                <a:solidFill>
                  <a:srgbClr val="212122"/>
                </a:solidFill>
                <a:latin typeface="Times New Roman Italics"/>
              </a:rPr>
              <a:t> </a:t>
            </a:r>
            <a:r>
              <a:rPr lang="en-US" sz="4778" dirty="0" err="1">
                <a:solidFill>
                  <a:srgbClr val="212122"/>
                </a:solidFill>
                <a:latin typeface="Times New Roman Italics"/>
              </a:rPr>
              <a:t>khu</a:t>
            </a:r>
            <a:r>
              <a:rPr lang="en-US" sz="4778" dirty="0">
                <a:solidFill>
                  <a:srgbClr val="212122"/>
                </a:solidFill>
                <a:latin typeface="Times New Roman Italics"/>
              </a:rPr>
              <a:t> </a:t>
            </a:r>
            <a:r>
              <a:rPr lang="en-US" sz="4778" dirty="0" err="1">
                <a:solidFill>
                  <a:srgbClr val="212122"/>
                </a:solidFill>
                <a:latin typeface="Times New Roman Italics"/>
              </a:rPr>
              <a:t>vực</a:t>
            </a:r>
            <a:r>
              <a:rPr lang="en-US" sz="4778" dirty="0">
                <a:solidFill>
                  <a:srgbClr val="212122"/>
                </a:solidFill>
                <a:latin typeface="Times New Roman Italics"/>
              </a:rPr>
              <a:t> </a:t>
            </a:r>
            <a:r>
              <a:rPr lang="en-US" sz="4778" dirty="0" err="1">
                <a:solidFill>
                  <a:srgbClr val="212122"/>
                </a:solidFill>
                <a:latin typeface="Times New Roman Italics"/>
              </a:rPr>
              <a:t>cho</a:t>
            </a:r>
            <a:r>
              <a:rPr lang="en-US" sz="4778" dirty="0">
                <a:solidFill>
                  <a:srgbClr val="212122"/>
                </a:solidFill>
                <a:latin typeface="Times New Roman Italics"/>
              </a:rPr>
              <a:t> </a:t>
            </a:r>
            <a:r>
              <a:rPr lang="en-US" sz="4778" dirty="0" err="1">
                <a:solidFill>
                  <a:srgbClr val="212122"/>
                </a:solidFill>
                <a:latin typeface="Times New Roman Italics"/>
              </a:rPr>
              <a:t>các</a:t>
            </a:r>
            <a:r>
              <a:rPr lang="en-US" sz="4778" dirty="0">
                <a:solidFill>
                  <a:srgbClr val="212122"/>
                </a:solidFill>
                <a:latin typeface="Times New Roman Italics"/>
              </a:rPr>
              <a:t> </a:t>
            </a:r>
            <a:r>
              <a:rPr lang="en-US" sz="4778" dirty="0" err="1">
                <a:solidFill>
                  <a:srgbClr val="212122"/>
                </a:solidFill>
                <a:latin typeface="Times New Roman Italics"/>
              </a:rPr>
              <a:t>mục</a:t>
            </a:r>
            <a:r>
              <a:rPr lang="en-US" sz="4778" dirty="0">
                <a:solidFill>
                  <a:srgbClr val="212122"/>
                </a:solidFill>
                <a:latin typeface="Times New Roman Italics"/>
              </a:rPr>
              <a:t> </a:t>
            </a:r>
            <a:r>
              <a:rPr lang="en-US" sz="4778" dirty="0" err="1">
                <a:solidFill>
                  <a:srgbClr val="212122"/>
                </a:solidFill>
                <a:latin typeface="Times New Roman Italics"/>
              </a:rPr>
              <a:t>đích</a:t>
            </a:r>
            <a:r>
              <a:rPr lang="en-US" sz="4778" dirty="0">
                <a:solidFill>
                  <a:srgbClr val="212122"/>
                </a:solidFill>
                <a:latin typeface="Times New Roman Italics"/>
              </a:rPr>
              <a:t> </a:t>
            </a:r>
            <a:r>
              <a:rPr lang="en-US" sz="4778" dirty="0" err="1">
                <a:solidFill>
                  <a:srgbClr val="212122"/>
                </a:solidFill>
                <a:latin typeface="Times New Roman Italics"/>
              </a:rPr>
              <a:t>sử</a:t>
            </a:r>
            <a:r>
              <a:rPr lang="en-US" sz="4778" dirty="0">
                <a:solidFill>
                  <a:srgbClr val="212122"/>
                </a:solidFill>
                <a:latin typeface="Times New Roman Italics"/>
              </a:rPr>
              <a:t> </a:t>
            </a:r>
            <a:r>
              <a:rPr lang="en-US" sz="4778" dirty="0" err="1">
                <a:solidFill>
                  <a:srgbClr val="212122"/>
                </a:solidFill>
                <a:latin typeface="Times New Roman Italics"/>
              </a:rPr>
              <a:t>dụng</a:t>
            </a:r>
            <a:r>
              <a:rPr lang="en-US" sz="4778" dirty="0">
                <a:solidFill>
                  <a:srgbClr val="212122"/>
                </a:solidFill>
                <a:latin typeface="Times New Roman Italics"/>
              </a:rPr>
              <a:t> </a:t>
            </a:r>
            <a:r>
              <a:rPr lang="en-US" sz="4778" dirty="0" err="1">
                <a:solidFill>
                  <a:srgbClr val="212122"/>
                </a:solidFill>
                <a:latin typeface="Times New Roman Italics"/>
              </a:rPr>
              <a:t>đất</a:t>
            </a:r>
            <a:r>
              <a:rPr lang="en-US" sz="4778" dirty="0">
                <a:solidFill>
                  <a:srgbClr val="212122"/>
                </a:solidFill>
                <a:latin typeface="Times New Roman Italics"/>
              </a:rPr>
              <a:t> </a:t>
            </a:r>
            <a:r>
              <a:rPr lang="en-US" sz="4778" dirty="0" err="1">
                <a:solidFill>
                  <a:srgbClr val="212122"/>
                </a:solidFill>
                <a:latin typeface="Times New Roman Italics"/>
              </a:rPr>
              <a:t>cụ</a:t>
            </a:r>
            <a:r>
              <a:rPr lang="en-US" sz="4778" dirty="0">
                <a:solidFill>
                  <a:srgbClr val="212122"/>
                </a:solidFill>
                <a:latin typeface="Times New Roman Italics"/>
              </a:rPr>
              <a:t> </a:t>
            </a:r>
            <a:r>
              <a:rPr lang="en-US" sz="4778" dirty="0" err="1">
                <a:solidFill>
                  <a:srgbClr val="212122"/>
                </a:solidFill>
                <a:latin typeface="Times New Roman Italics"/>
              </a:rPr>
              <a:t>thể</a:t>
            </a:r>
            <a:r>
              <a:rPr lang="en-US" sz="4778" dirty="0">
                <a:solidFill>
                  <a:srgbClr val="212122"/>
                </a:solidFill>
                <a:latin typeface="Times New Roman Italics"/>
              </a:rPr>
              <a:t> </a:t>
            </a:r>
          </a:p>
        </p:txBody>
      </p:sp>
      <p:sp>
        <p:nvSpPr>
          <p:cNvPr id="4" name="TextBox 4"/>
          <p:cNvSpPr txBox="1"/>
          <p:nvPr/>
        </p:nvSpPr>
        <p:spPr>
          <a:xfrm>
            <a:off x="1028700" y="5048250"/>
            <a:ext cx="16724870" cy="1581150"/>
          </a:xfrm>
          <a:prstGeom prst="rect">
            <a:avLst/>
          </a:prstGeom>
        </p:spPr>
        <p:txBody>
          <a:bodyPr lIns="0" tIns="0" rIns="0" bIns="0" rtlCol="0" anchor="t">
            <a:spAutoFit/>
          </a:bodyPr>
          <a:lstStyle/>
          <a:p>
            <a:pPr>
              <a:lnSpc>
                <a:spcPts val="5853"/>
              </a:lnSpc>
            </a:pPr>
            <a:r>
              <a:rPr lang="en-US" sz="4878">
                <a:solidFill>
                  <a:srgbClr val="212122"/>
                </a:solidFill>
                <a:latin typeface="Times New Roman Italics"/>
              </a:rPr>
              <a:t>2. Theo dõi và dự báo tình trạng giao thông để cải thiện quy hoạch đường giao thông đó</a:t>
            </a:r>
          </a:p>
        </p:txBody>
      </p:sp>
      <p:sp>
        <p:nvSpPr>
          <p:cNvPr id="5" name="TextBox 5"/>
          <p:cNvSpPr txBox="1"/>
          <p:nvPr/>
        </p:nvSpPr>
        <p:spPr>
          <a:xfrm>
            <a:off x="1028700" y="6962775"/>
            <a:ext cx="16724870" cy="1581150"/>
          </a:xfrm>
          <a:prstGeom prst="rect">
            <a:avLst/>
          </a:prstGeom>
        </p:spPr>
        <p:txBody>
          <a:bodyPr lIns="0" tIns="0" rIns="0" bIns="0" rtlCol="0" anchor="t">
            <a:spAutoFit/>
          </a:bodyPr>
          <a:lstStyle/>
          <a:p>
            <a:pPr>
              <a:lnSpc>
                <a:spcPts val="5853"/>
              </a:lnSpc>
            </a:pPr>
            <a:r>
              <a:rPr lang="en-US" sz="4878">
                <a:solidFill>
                  <a:srgbClr val="212122"/>
                </a:solidFill>
                <a:latin typeface="Times New Roman Italics"/>
              </a:rPr>
              <a:t>3. Giám sát chất lượng môi trường đô thị và dự báo tác động của các dự án mới đối với môi trường</a:t>
            </a:r>
          </a:p>
        </p:txBody>
      </p:sp>
      <p:grpSp>
        <p:nvGrpSpPr>
          <p:cNvPr id="6" name="Group 6"/>
          <p:cNvGrpSpPr/>
          <p:nvPr/>
        </p:nvGrpSpPr>
        <p:grpSpPr>
          <a:xfrm rot="-10800000">
            <a:off x="16428230" y="0"/>
            <a:ext cx="1859770" cy="1856795"/>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grpSp>
        <p:nvGrpSpPr>
          <p:cNvPr id="8" name="Group 8"/>
          <p:cNvGrpSpPr/>
          <p:nvPr/>
        </p:nvGrpSpPr>
        <p:grpSpPr>
          <a:xfrm>
            <a:off x="0" y="8430205"/>
            <a:ext cx="1859770" cy="1856795"/>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329743" y="-2844454"/>
            <a:ext cx="18947486" cy="13960650"/>
          </a:xfrm>
          <a:prstGeom prst="rect">
            <a:avLst/>
          </a:prstGeom>
          <a:solidFill>
            <a:srgbClr val="31356E"/>
          </a:solidFill>
        </p:spPr>
      </p:sp>
      <p:sp>
        <p:nvSpPr>
          <p:cNvPr id="3" name="TextBox 3"/>
          <p:cNvSpPr txBox="1"/>
          <p:nvPr/>
        </p:nvSpPr>
        <p:spPr>
          <a:xfrm>
            <a:off x="841814" y="205946"/>
            <a:ext cx="16604372" cy="2333625"/>
          </a:xfrm>
          <a:prstGeom prst="rect">
            <a:avLst/>
          </a:prstGeom>
        </p:spPr>
        <p:txBody>
          <a:bodyPr lIns="0" tIns="0" rIns="0" bIns="0" rtlCol="0" anchor="t">
            <a:spAutoFit/>
          </a:bodyPr>
          <a:lstStyle/>
          <a:p>
            <a:pPr>
              <a:lnSpc>
                <a:spcPts val="8639"/>
              </a:lnSpc>
            </a:pPr>
            <a:r>
              <a:rPr lang="en-US" sz="7199">
                <a:solidFill>
                  <a:srgbClr val="FFFFFF"/>
                </a:solidFill>
                <a:latin typeface="Times New Roman"/>
              </a:rPr>
              <a:t>III. Các tính năng của hệ thống GIS trong quản lý và quy hoạch đô thị</a:t>
            </a:r>
          </a:p>
        </p:txBody>
      </p:sp>
      <p:sp>
        <p:nvSpPr>
          <p:cNvPr id="4" name="TextBox 4"/>
          <p:cNvSpPr txBox="1"/>
          <p:nvPr/>
        </p:nvSpPr>
        <p:spPr>
          <a:xfrm>
            <a:off x="841814" y="2809084"/>
            <a:ext cx="16135735" cy="713978"/>
          </a:xfrm>
          <a:prstGeom prst="rect">
            <a:avLst/>
          </a:prstGeom>
        </p:spPr>
        <p:txBody>
          <a:bodyPr lIns="0" tIns="0" rIns="0" bIns="0" rtlCol="0" anchor="t">
            <a:spAutoFit/>
          </a:bodyPr>
          <a:lstStyle/>
          <a:p>
            <a:pPr marL="526256" lvl="1">
              <a:lnSpc>
                <a:spcPts val="5850"/>
              </a:lnSpc>
            </a:pPr>
            <a:r>
              <a:rPr lang="en-US" sz="4875" dirty="0">
                <a:solidFill>
                  <a:srgbClr val="FFFFFF"/>
                </a:solidFill>
                <a:latin typeface="Times New Roman"/>
              </a:rPr>
              <a:t>1. </a:t>
            </a:r>
            <a:r>
              <a:rPr lang="en-US" sz="4875" dirty="0" err="1">
                <a:solidFill>
                  <a:srgbClr val="FFFFFF"/>
                </a:solidFill>
                <a:latin typeface="Times New Roman"/>
              </a:rPr>
              <a:t>Quản</a:t>
            </a:r>
            <a:r>
              <a:rPr lang="en-US" sz="4875" dirty="0">
                <a:solidFill>
                  <a:srgbClr val="FFFFFF"/>
                </a:solidFill>
                <a:latin typeface="Times New Roman"/>
              </a:rPr>
              <a:t> </a:t>
            </a:r>
            <a:r>
              <a:rPr lang="en-US" sz="4875" dirty="0" err="1">
                <a:solidFill>
                  <a:srgbClr val="FFFFFF"/>
                </a:solidFill>
                <a:latin typeface="Times New Roman"/>
              </a:rPr>
              <a:t>lý</a:t>
            </a:r>
            <a:r>
              <a:rPr lang="en-US" sz="4875" dirty="0">
                <a:solidFill>
                  <a:srgbClr val="FFFFFF"/>
                </a:solidFill>
                <a:latin typeface="Times New Roman"/>
              </a:rPr>
              <a:t> </a:t>
            </a:r>
            <a:r>
              <a:rPr lang="en-US" sz="4875" dirty="0" err="1">
                <a:solidFill>
                  <a:srgbClr val="FFFFFF"/>
                </a:solidFill>
                <a:latin typeface="Times New Roman"/>
              </a:rPr>
              <a:t>đất</a:t>
            </a:r>
            <a:r>
              <a:rPr lang="en-US" sz="4875" dirty="0">
                <a:solidFill>
                  <a:srgbClr val="FFFFFF"/>
                </a:solidFill>
                <a:latin typeface="Times New Roman"/>
              </a:rPr>
              <a:t> </a:t>
            </a:r>
            <a:r>
              <a:rPr lang="en-US" sz="4875" dirty="0" err="1">
                <a:solidFill>
                  <a:srgbClr val="FFFFFF"/>
                </a:solidFill>
                <a:latin typeface="Times New Roman"/>
              </a:rPr>
              <a:t>đai</a:t>
            </a:r>
            <a:endParaRPr lang="en-US" sz="4875" dirty="0">
              <a:solidFill>
                <a:srgbClr val="FFFFFF"/>
              </a:solidFill>
              <a:latin typeface="Times New Roman"/>
            </a:endParaRPr>
          </a:p>
        </p:txBody>
      </p:sp>
      <p:sp>
        <p:nvSpPr>
          <p:cNvPr id="5" name="TextBox 5"/>
          <p:cNvSpPr txBox="1"/>
          <p:nvPr/>
        </p:nvSpPr>
        <p:spPr>
          <a:xfrm>
            <a:off x="841814" y="3928667"/>
            <a:ext cx="16135735" cy="838200"/>
          </a:xfrm>
          <a:prstGeom prst="rect">
            <a:avLst/>
          </a:prstGeom>
        </p:spPr>
        <p:txBody>
          <a:bodyPr lIns="0" tIns="0" rIns="0" bIns="0" rtlCol="0" anchor="t">
            <a:spAutoFit/>
          </a:bodyPr>
          <a:lstStyle/>
          <a:p>
            <a:pPr>
              <a:lnSpc>
                <a:spcPts val="5850"/>
              </a:lnSpc>
            </a:pPr>
            <a:r>
              <a:rPr lang="en-US" sz="4875">
                <a:solidFill>
                  <a:srgbClr val="FFFFFF"/>
                </a:solidFill>
                <a:latin typeface="Times New Roman"/>
              </a:rPr>
              <a:t>   2. Quản lý hạ tầng đô thị</a:t>
            </a:r>
          </a:p>
        </p:txBody>
      </p:sp>
      <p:sp>
        <p:nvSpPr>
          <p:cNvPr id="6" name="TextBox 6"/>
          <p:cNvSpPr txBox="1"/>
          <p:nvPr/>
        </p:nvSpPr>
        <p:spPr>
          <a:xfrm>
            <a:off x="841814" y="5048250"/>
            <a:ext cx="16135735" cy="838200"/>
          </a:xfrm>
          <a:prstGeom prst="rect">
            <a:avLst/>
          </a:prstGeom>
        </p:spPr>
        <p:txBody>
          <a:bodyPr lIns="0" tIns="0" rIns="0" bIns="0" rtlCol="0" anchor="t">
            <a:spAutoFit/>
          </a:bodyPr>
          <a:lstStyle/>
          <a:p>
            <a:pPr>
              <a:lnSpc>
                <a:spcPts val="5850"/>
              </a:lnSpc>
            </a:pPr>
            <a:r>
              <a:rPr lang="en-US" sz="4875">
                <a:solidFill>
                  <a:srgbClr val="FFFFFF"/>
                </a:solidFill>
                <a:latin typeface="Times New Roman"/>
              </a:rPr>
              <a:t>   3. Quản lý giao thông vận tải </a:t>
            </a:r>
          </a:p>
        </p:txBody>
      </p:sp>
      <p:sp>
        <p:nvSpPr>
          <p:cNvPr id="7" name="TextBox 7"/>
          <p:cNvSpPr txBox="1"/>
          <p:nvPr/>
        </p:nvSpPr>
        <p:spPr>
          <a:xfrm>
            <a:off x="841814" y="7296150"/>
            <a:ext cx="16135735" cy="838200"/>
          </a:xfrm>
          <a:prstGeom prst="rect">
            <a:avLst/>
          </a:prstGeom>
        </p:spPr>
        <p:txBody>
          <a:bodyPr lIns="0" tIns="0" rIns="0" bIns="0" rtlCol="0" anchor="t">
            <a:spAutoFit/>
          </a:bodyPr>
          <a:lstStyle/>
          <a:p>
            <a:pPr>
              <a:lnSpc>
                <a:spcPts val="5850"/>
              </a:lnSpc>
            </a:pPr>
            <a:r>
              <a:rPr lang="en-US" sz="4875">
                <a:solidFill>
                  <a:srgbClr val="FFFFFF"/>
                </a:solidFill>
                <a:latin typeface="Times New Roman"/>
              </a:rPr>
              <a:t>   5.  Quản lý dân cư và dịch vụ xã hội</a:t>
            </a:r>
          </a:p>
        </p:txBody>
      </p:sp>
      <p:sp>
        <p:nvSpPr>
          <p:cNvPr id="8" name="TextBox 8"/>
          <p:cNvSpPr txBox="1"/>
          <p:nvPr/>
        </p:nvSpPr>
        <p:spPr>
          <a:xfrm>
            <a:off x="841814" y="6172200"/>
            <a:ext cx="16135735" cy="838200"/>
          </a:xfrm>
          <a:prstGeom prst="rect">
            <a:avLst/>
          </a:prstGeom>
        </p:spPr>
        <p:txBody>
          <a:bodyPr lIns="0" tIns="0" rIns="0" bIns="0" rtlCol="0" anchor="t">
            <a:spAutoFit/>
          </a:bodyPr>
          <a:lstStyle/>
          <a:p>
            <a:pPr>
              <a:lnSpc>
                <a:spcPts val="5850"/>
              </a:lnSpc>
            </a:pPr>
            <a:r>
              <a:rPr lang="en-US" sz="4875">
                <a:solidFill>
                  <a:srgbClr val="FFFFFF"/>
                </a:solidFill>
                <a:latin typeface="Times New Roman"/>
              </a:rPr>
              <a:t>   4. Quản lý môi trường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116214" y="4234156"/>
            <a:ext cx="7256688" cy="4488966"/>
          </a:xfrm>
          <a:custGeom>
            <a:avLst/>
            <a:gdLst/>
            <a:ahLst/>
            <a:cxnLst/>
            <a:rect l="l" t="t" r="r" b="b"/>
            <a:pathLst>
              <a:path w="7256688" h="4488966">
                <a:moveTo>
                  <a:pt x="0" y="0"/>
                </a:moveTo>
                <a:lnTo>
                  <a:pt x="7256688" y="0"/>
                </a:lnTo>
                <a:lnTo>
                  <a:pt x="7256688" y="4488966"/>
                </a:lnTo>
                <a:lnTo>
                  <a:pt x="0" y="4488966"/>
                </a:lnTo>
                <a:lnTo>
                  <a:pt x="0" y="0"/>
                </a:lnTo>
                <a:close/>
              </a:path>
            </a:pathLst>
          </a:custGeom>
          <a:blipFill>
            <a:blip r:embed="rId2"/>
            <a:stretch>
              <a:fillRect b="-29472"/>
            </a:stretch>
          </a:blipFill>
        </p:spPr>
      </p:sp>
      <p:grpSp>
        <p:nvGrpSpPr>
          <p:cNvPr id="3" name="Group 3"/>
          <p:cNvGrpSpPr/>
          <p:nvPr/>
        </p:nvGrpSpPr>
        <p:grpSpPr>
          <a:xfrm>
            <a:off x="1399403" y="600848"/>
            <a:ext cx="14605608" cy="4657968"/>
            <a:chOff x="0" y="-95249"/>
            <a:chExt cx="19474144" cy="6210625"/>
          </a:xfrm>
        </p:grpSpPr>
        <p:sp>
          <p:nvSpPr>
            <p:cNvPr id="4" name="TextBox 4"/>
            <p:cNvSpPr txBox="1"/>
            <p:nvPr/>
          </p:nvSpPr>
          <p:spPr>
            <a:xfrm>
              <a:off x="0" y="3541721"/>
              <a:ext cx="19474144" cy="2573655"/>
            </a:xfrm>
            <a:prstGeom prst="rect">
              <a:avLst/>
            </a:prstGeom>
          </p:spPr>
          <p:txBody>
            <a:bodyPr lIns="0" tIns="0" rIns="0" bIns="0" rtlCol="0" anchor="t">
              <a:spAutoFit/>
            </a:bodyPr>
            <a:lstStyle/>
            <a:p>
              <a:pPr>
                <a:lnSpc>
                  <a:spcPts val="5040"/>
                </a:lnSpc>
              </a:pPr>
              <a:r>
                <a:rPr lang="en-US" sz="3600">
                  <a:solidFill>
                    <a:srgbClr val="242424"/>
                  </a:solidFill>
                  <a:latin typeface="Times New Roman"/>
                </a:rPr>
                <a:t> Sản phẩm : Bản đồ quy hoạch đô thị, thống kê diện tích sử dụng đất theo loại</a:t>
              </a:r>
            </a:p>
            <a:p>
              <a:pPr>
                <a:lnSpc>
                  <a:spcPts val="5040"/>
                </a:lnSpc>
              </a:pPr>
              <a:endParaRPr lang="en-US" sz="3600">
                <a:solidFill>
                  <a:srgbClr val="242424"/>
                </a:solidFill>
                <a:latin typeface="Times New Roman"/>
              </a:endParaRPr>
            </a:p>
          </p:txBody>
        </p:sp>
        <p:sp>
          <p:nvSpPr>
            <p:cNvPr id="5" name="TextBox 5"/>
            <p:cNvSpPr txBox="1"/>
            <p:nvPr/>
          </p:nvSpPr>
          <p:spPr>
            <a:xfrm>
              <a:off x="0" y="-95249"/>
              <a:ext cx="19474144" cy="968983"/>
            </a:xfrm>
            <a:prstGeom prst="rect">
              <a:avLst/>
            </a:prstGeom>
          </p:spPr>
          <p:txBody>
            <a:bodyPr lIns="0" tIns="0" rIns="0" bIns="0" rtlCol="0" anchor="t">
              <a:spAutoFit/>
            </a:bodyPr>
            <a:lstStyle/>
            <a:p>
              <a:pPr marL="537592" lvl="1">
                <a:lnSpc>
                  <a:spcPts val="5976"/>
                </a:lnSpc>
              </a:pPr>
              <a:r>
                <a:rPr lang="en-US" sz="4980" dirty="0">
                  <a:solidFill>
                    <a:srgbClr val="31356E"/>
                  </a:solidFill>
                  <a:latin typeface="Times New Roman"/>
                </a:rPr>
                <a:t>1. </a:t>
              </a:r>
              <a:r>
                <a:rPr lang="en-US" sz="4980" dirty="0" err="1">
                  <a:solidFill>
                    <a:srgbClr val="31356E"/>
                  </a:solidFill>
                  <a:latin typeface="Times New Roman"/>
                </a:rPr>
                <a:t>Quản</a:t>
              </a:r>
              <a:r>
                <a:rPr lang="en-US" sz="4980" dirty="0">
                  <a:solidFill>
                    <a:srgbClr val="31356E"/>
                  </a:solidFill>
                  <a:latin typeface="Times New Roman"/>
                </a:rPr>
                <a:t> </a:t>
              </a:r>
              <a:r>
                <a:rPr lang="en-US" sz="4980" dirty="0" err="1">
                  <a:solidFill>
                    <a:srgbClr val="31356E"/>
                  </a:solidFill>
                  <a:latin typeface="Times New Roman"/>
                </a:rPr>
                <a:t>lý</a:t>
              </a:r>
              <a:r>
                <a:rPr lang="en-US" sz="4980" dirty="0">
                  <a:solidFill>
                    <a:srgbClr val="31356E"/>
                  </a:solidFill>
                  <a:latin typeface="Times New Roman"/>
                </a:rPr>
                <a:t> </a:t>
              </a:r>
              <a:r>
                <a:rPr lang="en-US" sz="4980" dirty="0" err="1">
                  <a:solidFill>
                    <a:srgbClr val="31356E"/>
                  </a:solidFill>
                  <a:latin typeface="Times New Roman"/>
                </a:rPr>
                <a:t>đất</a:t>
              </a:r>
              <a:r>
                <a:rPr lang="en-US" sz="4980" dirty="0">
                  <a:solidFill>
                    <a:srgbClr val="31356E"/>
                  </a:solidFill>
                  <a:latin typeface="Times New Roman"/>
                </a:rPr>
                <a:t> </a:t>
              </a:r>
              <a:r>
                <a:rPr lang="en-US" sz="4980" dirty="0" err="1">
                  <a:solidFill>
                    <a:srgbClr val="31356E"/>
                  </a:solidFill>
                  <a:latin typeface="Times New Roman"/>
                </a:rPr>
                <a:t>đai</a:t>
              </a:r>
              <a:endParaRPr lang="en-US" sz="4980" dirty="0">
                <a:solidFill>
                  <a:srgbClr val="31356E"/>
                </a:solidFill>
                <a:latin typeface="Times New Roman"/>
              </a:endParaRPr>
            </a:p>
          </p:txBody>
        </p:sp>
        <p:sp>
          <p:nvSpPr>
            <p:cNvPr id="6" name="TextBox 6"/>
            <p:cNvSpPr txBox="1"/>
            <p:nvPr/>
          </p:nvSpPr>
          <p:spPr>
            <a:xfrm>
              <a:off x="0" y="1482253"/>
              <a:ext cx="19474144" cy="1524000"/>
            </a:xfrm>
            <a:prstGeom prst="rect">
              <a:avLst/>
            </a:prstGeom>
          </p:spPr>
          <p:txBody>
            <a:bodyPr lIns="0" tIns="0" rIns="0" bIns="0" rtlCol="0" anchor="t">
              <a:spAutoFit/>
            </a:bodyPr>
            <a:lstStyle/>
            <a:p>
              <a:pPr>
                <a:lnSpc>
                  <a:spcPts val="4319"/>
                </a:lnSpc>
              </a:pPr>
              <a:r>
                <a:rPr lang="en-US" sz="3599">
                  <a:solidFill>
                    <a:srgbClr val="242424"/>
                  </a:solidFill>
                  <a:latin typeface="Times New Roman"/>
                </a:rPr>
                <a:t>Tính năng: Theo dõi diện tích sử dụng đất, theo dõi quá trình thay đổi sử dụng đất theo thời gian,phân loại đất theo mục đích sử dụng.</a:t>
              </a:r>
            </a:p>
          </p:txBody>
        </p:sp>
      </p:grpSp>
      <p:sp>
        <p:nvSpPr>
          <p:cNvPr id="7" name="TextBox 7"/>
          <p:cNvSpPr txBox="1"/>
          <p:nvPr/>
        </p:nvSpPr>
        <p:spPr>
          <a:xfrm>
            <a:off x="1855001" y="8777578"/>
            <a:ext cx="15299085" cy="581025"/>
          </a:xfrm>
          <a:prstGeom prst="rect">
            <a:avLst/>
          </a:prstGeom>
        </p:spPr>
        <p:txBody>
          <a:bodyPr lIns="0" tIns="0" rIns="0" bIns="0" rtlCol="0" anchor="t">
            <a:spAutoFit/>
          </a:bodyPr>
          <a:lstStyle/>
          <a:p>
            <a:pPr algn="ctr">
              <a:lnSpc>
                <a:spcPts val="4200"/>
              </a:lnSpc>
            </a:pPr>
            <a:r>
              <a:rPr lang="en-US" sz="3000">
                <a:solidFill>
                  <a:srgbClr val="242424"/>
                </a:solidFill>
                <a:latin typeface="Times New Roman Italics"/>
              </a:rPr>
              <a:t> Hình 1:Ứng dụng GIS trong quản lý đất đai phục vụ cho việc phân tích, phân vùng các dạng đất.</a:t>
            </a:r>
          </a:p>
        </p:txBody>
      </p:sp>
      <p:grpSp>
        <p:nvGrpSpPr>
          <p:cNvPr id="8" name="Group 8"/>
          <p:cNvGrpSpPr/>
          <p:nvPr/>
        </p:nvGrpSpPr>
        <p:grpSpPr>
          <a:xfrm rot="-10800000">
            <a:off x="16428230" y="0"/>
            <a:ext cx="1859770" cy="1856795"/>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grpSp>
        <p:nvGrpSpPr>
          <p:cNvPr id="10" name="Group 10"/>
          <p:cNvGrpSpPr/>
          <p:nvPr/>
        </p:nvGrpSpPr>
        <p:grpSpPr>
          <a:xfrm>
            <a:off x="0" y="8430205"/>
            <a:ext cx="1859770" cy="1856795"/>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428230" y="0"/>
            <a:ext cx="1859770" cy="185679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grpSp>
        <p:nvGrpSpPr>
          <p:cNvPr id="4" name="Group 4"/>
          <p:cNvGrpSpPr/>
          <p:nvPr/>
        </p:nvGrpSpPr>
        <p:grpSpPr>
          <a:xfrm>
            <a:off x="0" y="8430205"/>
            <a:ext cx="1859770" cy="185679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sp>
        <p:nvSpPr>
          <p:cNvPr id="6" name="Freeform 6"/>
          <p:cNvSpPr/>
          <p:nvPr/>
        </p:nvSpPr>
        <p:spPr>
          <a:xfrm>
            <a:off x="6100738" y="3654963"/>
            <a:ext cx="10636411" cy="5831937"/>
          </a:xfrm>
          <a:custGeom>
            <a:avLst/>
            <a:gdLst/>
            <a:ahLst/>
            <a:cxnLst/>
            <a:rect l="l" t="t" r="r" b="b"/>
            <a:pathLst>
              <a:path w="10636411" h="5831937">
                <a:moveTo>
                  <a:pt x="0" y="0"/>
                </a:moveTo>
                <a:lnTo>
                  <a:pt x="10636411" y="0"/>
                </a:lnTo>
                <a:lnTo>
                  <a:pt x="10636411" y="5831937"/>
                </a:lnTo>
                <a:lnTo>
                  <a:pt x="0" y="5831937"/>
                </a:lnTo>
                <a:lnTo>
                  <a:pt x="0" y="0"/>
                </a:lnTo>
                <a:close/>
              </a:path>
            </a:pathLst>
          </a:custGeom>
          <a:blipFill>
            <a:blip r:embed="rId2"/>
            <a:stretch>
              <a:fillRect/>
            </a:stretch>
          </a:blipFill>
        </p:spPr>
      </p:sp>
      <p:sp>
        <p:nvSpPr>
          <p:cNvPr id="7" name="TextBox 7"/>
          <p:cNvSpPr txBox="1"/>
          <p:nvPr/>
        </p:nvSpPr>
        <p:spPr>
          <a:xfrm>
            <a:off x="1523554" y="9134475"/>
            <a:ext cx="16379577" cy="581025"/>
          </a:xfrm>
          <a:prstGeom prst="rect">
            <a:avLst/>
          </a:prstGeom>
        </p:spPr>
        <p:txBody>
          <a:bodyPr lIns="0" tIns="0" rIns="0" bIns="0" rtlCol="0" anchor="t">
            <a:spAutoFit/>
          </a:bodyPr>
          <a:lstStyle/>
          <a:p>
            <a:pPr algn="ctr">
              <a:lnSpc>
                <a:spcPts val="4200"/>
              </a:lnSpc>
            </a:pPr>
            <a:r>
              <a:rPr lang="en-US" sz="3000">
                <a:solidFill>
                  <a:srgbClr val="242424"/>
                </a:solidFill>
                <a:latin typeface="Times New Roman Italics"/>
              </a:rPr>
              <a:t> Hình 2: GIS giúp phân tích, lưu trữ và tương tác dữ liệu, giúp đưa ra kế hoạch quản lý đô thị hiệu quả.</a:t>
            </a:r>
          </a:p>
        </p:txBody>
      </p:sp>
      <p:grpSp>
        <p:nvGrpSpPr>
          <p:cNvPr id="8" name="Group 8"/>
          <p:cNvGrpSpPr/>
          <p:nvPr/>
        </p:nvGrpSpPr>
        <p:grpSpPr>
          <a:xfrm>
            <a:off x="1028700" y="435318"/>
            <a:ext cx="14605608" cy="4040749"/>
            <a:chOff x="0" y="0"/>
            <a:chExt cx="19474144" cy="5387666"/>
          </a:xfrm>
        </p:grpSpPr>
        <p:sp>
          <p:nvSpPr>
            <p:cNvPr id="9" name="TextBox 9"/>
            <p:cNvSpPr txBox="1"/>
            <p:nvPr/>
          </p:nvSpPr>
          <p:spPr>
            <a:xfrm>
              <a:off x="0" y="3541721"/>
              <a:ext cx="19474144" cy="1722755"/>
            </a:xfrm>
            <a:prstGeom prst="rect">
              <a:avLst/>
            </a:prstGeom>
          </p:spPr>
          <p:txBody>
            <a:bodyPr lIns="0" tIns="0" rIns="0" bIns="0" rtlCol="0" anchor="t">
              <a:spAutoFit/>
            </a:bodyPr>
            <a:lstStyle/>
            <a:p>
              <a:pPr>
                <a:lnSpc>
                  <a:spcPts val="5040"/>
                </a:lnSpc>
              </a:pPr>
              <a:r>
                <a:rPr lang="en-US" sz="3600">
                  <a:solidFill>
                    <a:srgbClr val="242424"/>
                  </a:solidFill>
                  <a:latin typeface="Times New Roman"/>
                </a:rPr>
                <a:t> Sản phẩm : Bản đồ hạ tầng đô thị,hệ thống thông báo về tình trạng bảo dưỡng và cập nhật.</a:t>
              </a:r>
            </a:p>
          </p:txBody>
        </p:sp>
        <p:sp>
          <p:nvSpPr>
            <p:cNvPr id="10" name="TextBox 10"/>
            <p:cNvSpPr txBox="1"/>
            <p:nvPr/>
          </p:nvSpPr>
          <p:spPr>
            <a:xfrm>
              <a:off x="0" y="-95250"/>
              <a:ext cx="19474144" cy="1098550"/>
            </a:xfrm>
            <a:prstGeom prst="rect">
              <a:avLst/>
            </a:prstGeom>
          </p:spPr>
          <p:txBody>
            <a:bodyPr lIns="0" tIns="0" rIns="0" bIns="0" rtlCol="0" anchor="t">
              <a:spAutoFit/>
            </a:bodyPr>
            <a:lstStyle/>
            <a:p>
              <a:pPr>
                <a:lnSpc>
                  <a:spcPts val="5976"/>
                </a:lnSpc>
              </a:pPr>
              <a:r>
                <a:rPr lang="en-US" sz="4980">
                  <a:solidFill>
                    <a:srgbClr val="31356E"/>
                  </a:solidFill>
                  <a:latin typeface="Times New Roman"/>
                </a:rPr>
                <a:t>   2. Quản lý hạ tầng đô thị</a:t>
              </a:r>
            </a:p>
          </p:txBody>
        </p:sp>
        <p:sp>
          <p:nvSpPr>
            <p:cNvPr id="11" name="TextBox 11"/>
            <p:cNvSpPr txBox="1"/>
            <p:nvPr/>
          </p:nvSpPr>
          <p:spPr>
            <a:xfrm>
              <a:off x="0" y="1482253"/>
              <a:ext cx="19474144" cy="1524000"/>
            </a:xfrm>
            <a:prstGeom prst="rect">
              <a:avLst/>
            </a:prstGeom>
          </p:spPr>
          <p:txBody>
            <a:bodyPr lIns="0" tIns="0" rIns="0" bIns="0" rtlCol="0" anchor="t">
              <a:spAutoFit/>
            </a:bodyPr>
            <a:lstStyle/>
            <a:p>
              <a:pPr>
                <a:lnSpc>
                  <a:spcPts val="4319"/>
                </a:lnSpc>
              </a:pPr>
              <a:r>
                <a:rPr lang="en-US" sz="3599">
                  <a:solidFill>
                    <a:srgbClr val="242424"/>
                  </a:solidFill>
                  <a:latin typeface="Times New Roman"/>
                </a:rPr>
                <a:t>Tính năng: xác định vị trí và tình trạng của các yếu tố hạ tầng như đường giao thông, cống, trạm điện, trạm xử lý nước thải.</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428230" y="0"/>
            <a:ext cx="1859770" cy="185679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grpSp>
        <p:nvGrpSpPr>
          <p:cNvPr id="4" name="Group 4"/>
          <p:cNvGrpSpPr/>
          <p:nvPr/>
        </p:nvGrpSpPr>
        <p:grpSpPr>
          <a:xfrm>
            <a:off x="0" y="8430205"/>
            <a:ext cx="1859770" cy="1856795"/>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sp>
        <p:nvSpPr>
          <p:cNvPr id="6" name="Freeform 6"/>
          <p:cNvSpPr/>
          <p:nvPr/>
        </p:nvSpPr>
        <p:spPr>
          <a:xfrm>
            <a:off x="4338187" y="4352500"/>
            <a:ext cx="9611627" cy="5201461"/>
          </a:xfrm>
          <a:custGeom>
            <a:avLst/>
            <a:gdLst/>
            <a:ahLst/>
            <a:cxnLst/>
            <a:rect l="l" t="t" r="r" b="b"/>
            <a:pathLst>
              <a:path w="9611627" h="5201461">
                <a:moveTo>
                  <a:pt x="0" y="0"/>
                </a:moveTo>
                <a:lnTo>
                  <a:pt x="9611626" y="0"/>
                </a:lnTo>
                <a:lnTo>
                  <a:pt x="9611626" y="5201461"/>
                </a:lnTo>
                <a:lnTo>
                  <a:pt x="0" y="5201461"/>
                </a:lnTo>
                <a:lnTo>
                  <a:pt x="0" y="0"/>
                </a:lnTo>
                <a:close/>
              </a:path>
            </a:pathLst>
          </a:custGeom>
          <a:blipFill>
            <a:blip r:embed="rId2"/>
            <a:stretch>
              <a:fillRect t="-37513" b="-23997"/>
            </a:stretch>
          </a:blipFill>
        </p:spPr>
      </p:sp>
      <p:sp>
        <p:nvSpPr>
          <p:cNvPr id="7" name="TextBox 7"/>
          <p:cNvSpPr txBox="1"/>
          <p:nvPr/>
        </p:nvSpPr>
        <p:spPr>
          <a:xfrm>
            <a:off x="2790318" y="9430136"/>
            <a:ext cx="13467308" cy="1114425"/>
          </a:xfrm>
          <a:prstGeom prst="rect">
            <a:avLst/>
          </a:prstGeom>
        </p:spPr>
        <p:txBody>
          <a:bodyPr lIns="0" tIns="0" rIns="0" bIns="0" rtlCol="0" anchor="t">
            <a:spAutoFit/>
          </a:bodyPr>
          <a:lstStyle/>
          <a:p>
            <a:pPr algn="ctr">
              <a:lnSpc>
                <a:spcPts val="4200"/>
              </a:lnSpc>
            </a:pPr>
            <a:r>
              <a:rPr lang="en-US" sz="3000">
                <a:solidFill>
                  <a:srgbClr val="242424"/>
                </a:solidFill>
                <a:latin typeface="Times New Roman Italics"/>
              </a:rPr>
              <a:t> Hình 3: Ứng dụng GIS trong giao thông giúp phân tích, đánh giá tình hình giao thông</a:t>
            </a:r>
          </a:p>
          <a:p>
            <a:pPr algn="ctr">
              <a:lnSpc>
                <a:spcPts val="4200"/>
              </a:lnSpc>
            </a:pPr>
            <a:endParaRPr lang="en-US" sz="3000">
              <a:solidFill>
                <a:srgbClr val="242424"/>
              </a:solidFill>
              <a:latin typeface="Times New Roman Italics"/>
            </a:endParaRPr>
          </a:p>
        </p:txBody>
      </p:sp>
      <p:grpSp>
        <p:nvGrpSpPr>
          <p:cNvPr id="8" name="Group 8"/>
          <p:cNvGrpSpPr/>
          <p:nvPr/>
        </p:nvGrpSpPr>
        <p:grpSpPr>
          <a:xfrm>
            <a:off x="929885" y="311751"/>
            <a:ext cx="14605608" cy="4040749"/>
            <a:chOff x="0" y="0"/>
            <a:chExt cx="19474144" cy="5387666"/>
          </a:xfrm>
        </p:grpSpPr>
        <p:sp>
          <p:nvSpPr>
            <p:cNvPr id="9" name="TextBox 9"/>
            <p:cNvSpPr txBox="1"/>
            <p:nvPr/>
          </p:nvSpPr>
          <p:spPr>
            <a:xfrm>
              <a:off x="0" y="3541721"/>
              <a:ext cx="19474144" cy="1722755"/>
            </a:xfrm>
            <a:prstGeom prst="rect">
              <a:avLst/>
            </a:prstGeom>
          </p:spPr>
          <p:txBody>
            <a:bodyPr lIns="0" tIns="0" rIns="0" bIns="0" rtlCol="0" anchor="t">
              <a:spAutoFit/>
            </a:bodyPr>
            <a:lstStyle/>
            <a:p>
              <a:pPr>
                <a:lnSpc>
                  <a:spcPts val="5040"/>
                </a:lnSpc>
              </a:pPr>
              <a:r>
                <a:rPr lang="en-US" sz="3600">
                  <a:solidFill>
                    <a:srgbClr val="242424"/>
                  </a:solidFill>
                  <a:latin typeface="Times New Roman"/>
                </a:rPr>
                <a:t> Sản phẩm : Bản đồ tình trạng giao thông, hệ thống thông báo lịch trình và thông báo giao thông</a:t>
              </a:r>
            </a:p>
          </p:txBody>
        </p:sp>
        <p:sp>
          <p:nvSpPr>
            <p:cNvPr id="10" name="TextBox 10"/>
            <p:cNvSpPr txBox="1"/>
            <p:nvPr/>
          </p:nvSpPr>
          <p:spPr>
            <a:xfrm>
              <a:off x="0" y="-95250"/>
              <a:ext cx="19474144" cy="1098550"/>
            </a:xfrm>
            <a:prstGeom prst="rect">
              <a:avLst/>
            </a:prstGeom>
          </p:spPr>
          <p:txBody>
            <a:bodyPr lIns="0" tIns="0" rIns="0" bIns="0" rtlCol="0" anchor="t">
              <a:spAutoFit/>
            </a:bodyPr>
            <a:lstStyle/>
            <a:p>
              <a:pPr>
                <a:lnSpc>
                  <a:spcPts val="5976"/>
                </a:lnSpc>
              </a:pPr>
              <a:r>
                <a:rPr lang="en-US" sz="4980">
                  <a:solidFill>
                    <a:srgbClr val="31356E"/>
                  </a:solidFill>
                  <a:latin typeface="Times New Roman"/>
                </a:rPr>
                <a:t>   3. Quản lý giao thông vận tải</a:t>
              </a:r>
            </a:p>
          </p:txBody>
        </p:sp>
        <p:sp>
          <p:nvSpPr>
            <p:cNvPr id="11" name="TextBox 11"/>
            <p:cNvSpPr txBox="1"/>
            <p:nvPr/>
          </p:nvSpPr>
          <p:spPr>
            <a:xfrm>
              <a:off x="0" y="1482253"/>
              <a:ext cx="19474144" cy="1524000"/>
            </a:xfrm>
            <a:prstGeom prst="rect">
              <a:avLst/>
            </a:prstGeom>
          </p:spPr>
          <p:txBody>
            <a:bodyPr lIns="0" tIns="0" rIns="0" bIns="0" rtlCol="0" anchor="t">
              <a:spAutoFit/>
            </a:bodyPr>
            <a:lstStyle/>
            <a:p>
              <a:pPr>
                <a:lnSpc>
                  <a:spcPts val="4319"/>
                </a:lnSpc>
              </a:pPr>
              <a:r>
                <a:rPr lang="en-US" sz="3599">
                  <a:solidFill>
                    <a:srgbClr val="242424"/>
                  </a:solidFill>
                  <a:latin typeface="Times New Roman"/>
                </a:rPr>
                <a:t>Tính năng: dự đoán tình trạng giao thông, tối ưu hóa hệ thống đường giao thông, theo dõi vận tải, công cộng, quản lý bãi đỗ xe.</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9885" y="394734"/>
            <a:ext cx="16693978" cy="3745370"/>
            <a:chOff x="0" y="0"/>
            <a:chExt cx="22258638" cy="4993827"/>
          </a:xfrm>
        </p:grpSpPr>
        <p:sp>
          <p:nvSpPr>
            <p:cNvPr id="3" name="TextBox 3"/>
            <p:cNvSpPr txBox="1"/>
            <p:nvPr/>
          </p:nvSpPr>
          <p:spPr>
            <a:xfrm>
              <a:off x="0" y="3284498"/>
              <a:ext cx="22258638" cy="1595022"/>
            </a:xfrm>
            <a:prstGeom prst="rect">
              <a:avLst/>
            </a:prstGeom>
          </p:spPr>
          <p:txBody>
            <a:bodyPr lIns="0" tIns="0" rIns="0" bIns="0" rtlCol="0" anchor="t">
              <a:spAutoFit/>
            </a:bodyPr>
            <a:lstStyle/>
            <a:p>
              <a:pPr>
                <a:lnSpc>
                  <a:spcPts val="4676"/>
                </a:lnSpc>
              </a:pPr>
              <a:r>
                <a:rPr lang="en-US" sz="3340">
                  <a:solidFill>
                    <a:srgbClr val="242424"/>
                  </a:solidFill>
                  <a:latin typeface="Times New Roman"/>
                </a:rPr>
                <a:t> Sản phẩm : Bản đồ chất lượng không khí, báo cáo đánh giá môi trường.</a:t>
              </a:r>
            </a:p>
            <a:p>
              <a:pPr>
                <a:lnSpc>
                  <a:spcPts val="4676"/>
                </a:lnSpc>
              </a:pPr>
              <a:endParaRPr lang="en-US" sz="3340">
                <a:solidFill>
                  <a:srgbClr val="242424"/>
                </a:solidFill>
                <a:latin typeface="Times New Roman"/>
              </a:endParaRPr>
            </a:p>
          </p:txBody>
        </p:sp>
        <p:sp>
          <p:nvSpPr>
            <p:cNvPr id="4" name="TextBox 4"/>
            <p:cNvSpPr txBox="1"/>
            <p:nvPr/>
          </p:nvSpPr>
          <p:spPr>
            <a:xfrm>
              <a:off x="0" y="-95250"/>
              <a:ext cx="22258638" cy="1022350"/>
            </a:xfrm>
            <a:prstGeom prst="rect">
              <a:avLst/>
            </a:prstGeom>
          </p:spPr>
          <p:txBody>
            <a:bodyPr lIns="0" tIns="0" rIns="0" bIns="0" rtlCol="0" anchor="t">
              <a:spAutoFit/>
            </a:bodyPr>
            <a:lstStyle/>
            <a:p>
              <a:pPr>
                <a:lnSpc>
                  <a:spcPts val="5545"/>
                </a:lnSpc>
              </a:pPr>
              <a:r>
                <a:rPr lang="en-US" sz="4620">
                  <a:solidFill>
                    <a:srgbClr val="31356E"/>
                  </a:solidFill>
                  <a:latin typeface="Times New Roman"/>
                </a:rPr>
                <a:t>  4. Quản lý môi trường</a:t>
              </a:r>
            </a:p>
          </p:txBody>
        </p:sp>
        <p:sp>
          <p:nvSpPr>
            <p:cNvPr id="5" name="TextBox 5"/>
            <p:cNvSpPr txBox="1"/>
            <p:nvPr/>
          </p:nvSpPr>
          <p:spPr>
            <a:xfrm>
              <a:off x="0" y="1366021"/>
              <a:ext cx="22258638" cy="1422400"/>
            </a:xfrm>
            <a:prstGeom prst="rect">
              <a:avLst/>
            </a:prstGeom>
          </p:spPr>
          <p:txBody>
            <a:bodyPr lIns="0" tIns="0" rIns="0" bIns="0" rtlCol="0" anchor="t">
              <a:spAutoFit/>
            </a:bodyPr>
            <a:lstStyle/>
            <a:p>
              <a:pPr>
                <a:lnSpc>
                  <a:spcPts val="4008"/>
                </a:lnSpc>
              </a:pPr>
              <a:r>
                <a:rPr lang="en-US" sz="3340">
                  <a:solidFill>
                    <a:srgbClr val="242424"/>
                  </a:solidFill>
                  <a:latin typeface="Times New Roman"/>
                </a:rPr>
                <a:t>Tính năng: Giám sát chất lượng không khí theo dõi mức độ ô nhiễm, quản lý khu vực xanh , đánh giá tác động , môi trường của các dự án đô thi </a:t>
              </a:r>
            </a:p>
          </p:txBody>
        </p:sp>
      </p:grpSp>
      <p:sp>
        <p:nvSpPr>
          <p:cNvPr id="6" name="TextBox 6"/>
          <p:cNvSpPr txBox="1"/>
          <p:nvPr/>
        </p:nvSpPr>
        <p:spPr>
          <a:xfrm>
            <a:off x="335684" y="9134475"/>
            <a:ext cx="9839325" cy="581025"/>
          </a:xfrm>
          <a:prstGeom prst="rect">
            <a:avLst/>
          </a:prstGeom>
        </p:spPr>
        <p:txBody>
          <a:bodyPr lIns="0" tIns="0" rIns="0" bIns="0" rtlCol="0" anchor="t">
            <a:spAutoFit/>
          </a:bodyPr>
          <a:lstStyle/>
          <a:p>
            <a:pPr algn="ctr">
              <a:lnSpc>
                <a:spcPts val="4200"/>
              </a:lnSpc>
            </a:pPr>
            <a:r>
              <a:rPr lang="en-US" sz="3000">
                <a:solidFill>
                  <a:srgbClr val="242424"/>
                </a:solidFill>
                <a:latin typeface="Times New Roman Italics"/>
              </a:rPr>
              <a:t> Hình 4: Mức độ GIS mức độ xói mòn trên địa bàn thành phố.</a:t>
            </a:r>
          </a:p>
        </p:txBody>
      </p:sp>
      <p:grpSp>
        <p:nvGrpSpPr>
          <p:cNvPr id="7" name="Group 7"/>
          <p:cNvGrpSpPr/>
          <p:nvPr/>
        </p:nvGrpSpPr>
        <p:grpSpPr>
          <a:xfrm rot="-10800000">
            <a:off x="16428230" y="0"/>
            <a:ext cx="1859770" cy="1856795"/>
            <a:chOff x="0" y="0"/>
            <a:chExt cx="6350000" cy="6339840"/>
          </a:xfrm>
        </p:grpSpPr>
        <p:sp>
          <p:nvSpPr>
            <p:cNvPr id="8" name="Freeform 8"/>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grpSp>
        <p:nvGrpSpPr>
          <p:cNvPr id="9" name="Group 9"/>
          <p:cNvGrpSpPr/>
          <p:nvPr/>
        </p:nvGrpSpPr>
        <p:grpSpPr>
          <a:xfrm>
            <a:off x="0" y="8430205"/>
            <a:ext cx="1859770" cy="1856795"/>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sp>
      </p:grpSp>
      <p:sp>
        <p:nvSpPr>
          <p:cNvPr id="11" name="Freeform 11"/>
          <p:cNvSpPr/>
          <p:nvPr/>
        </p:nvSpPr>
        <p:spPr>
          <a:xfrm>
            <a:off x="1028700" y="3468311"/>
            <a:ext cx="8453292" cy="5433092"/>
          </a:xfrm>
          <a:custGeom>
            <a:avLst/>
            <a:gdLst/>
            <a:ahLst/>
            <a:cxnLst/>
            <a:rect l="l" t="t" r="r" b="b"/>
            <a:pathLst>
              <a:path w="8453292" h="5433092">
                <a:moveTo>
                  <a:pt x="0" y="0"/>
                </a:moveTo>
                <a:lnTo>
                  <a:pt x="8453292" y="0"/>
                </a:lnTo>
                <a:lnTo>
                  <a:pt x="8453292" y="5433092"/>
                </a:lnTo>
                <a:lnTo>
                  <a:pt x="0" y="5433092"/>
                </a:lnTo>
                <a:lnTo>
                  <a:pt x="0" y="0"/>
                </a:lnTo>
                <a:close/>
              </a:path>
            </a:pathLst>
          </a:custGeom>
          <a:blipFill>
            <a:blip r:embed="rId2"/>
            <a:stretch>
              <a:fillRect r="-11694"/>
            </a:stretch>
          </a:blipFill>
        </p:spPr>
      </p:sp>
      <p:sp>
        <p:nvSpPr>
          <p:cNvPr id="12" name="Freeform 12"/>
          <p:cNvSpPr/>
          <p:nvPr/>
        </p:nvSpPr>
        <p:spPr>
          <a:xfrm>
            <a:off x="9860935" y="3468311"/>
            <a:ext cx="8427065" cy="5596600"/>
          </a:xfrm>
          <a:custGeom>
            <a:avLst/>
            <a:gdLst/>
            <a:ahLst/>
            <a:cxnLst/>
            <a:rect l="l" t="t" r="r" b="b"/>
            <a:pathLst>
              <a:path w="8427065" h="5596600">
                <a:moveTo>
                  <a:pt x="0" y="0"/>
                </a:moveTo>
                <a:lnTo>
                  <a:pt x="8427065" y="0"/>
                </a:lnTo>
                <a:lnTo>
                  <a:pt x="8427065" y="5596600"/>
                </a:lnTo>
                <a:lnTo>
                  <a:pt x="0" y="5596600"/>
                </a:lnTo>
                <a:lnTo>
                  <a:pt x="0" y="0"/>
                </a:lnTo>
                <a:close/>
              </a:path>
            </a:pathLst>
          </a:custGeom>
          <a:blipFill>
            <a:blip r:embed="rId3"/>
            <a:stretch>
              <a:fillRect/>
            </a:stretch>
          </a:blipFill>
        </p:spPr>
      </p:sp>
      <p:sp>
        <p:nvSpPr>
          <p:cNvPr id="13" name="TextBox 13"/>
          <p:cNvSpPr txBox="1"/>
          <p:nvPr/>
        </p:nvSpPr>
        <p:spPr>
          <a:xfrm>
            <a:off x="10412879" y="9234778"/>
            <a:ext cx="6349752" cy="581025"/>
          </a:xfrm>
          <a:prstGeom prst="rect">
            <a:avLst/>
          </a:prstGeom>
        </p:spPr>
        <p:txBody>
          <a:bodyPr lIns="0" tIns="0" rIns="0" bIns="0" rtlCol="0" anchor="t">
            <a:spAutoFit/>
          </a:bodyPr>
          <a:lstStyle/>
          <a:p>
            <a:pPr algn="ctr">
              <a:lnSpc>
                <a:spcPts val="4200"/>
              </a:lnSpc>
            </a:pPr>
            <a:r>
              <a:rPr lang="en-US" sz="3000">
                <a:solidFill>
                  <a:srgbClr val="242424"/>
                </a:solidFill>
                <a:latin typeface="Times New Roman Italics"/>
              </a:rPr>
              <a:t> Hình 5: Ứng dụng GIS mô phòng lũ lụt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1870</Words>
  <Application>Microsoft Office PowerPoint</Application>
  <PresentationFormat>Custom</PresentationFormat>
  <Paragraphs>131</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Muli</vt:lpstr>
      <vt:lpstr>Muli Semi-Bold</vt:lpstr>
      <vt:lpstr>Calibri</vt:lpstr>
      <vt:lpstr>Times New Roman Bold</vt:lpstr>
      <vt:lpstr>Times New Roman Italics</vt:lpstr>
      <vt:lpstr>Times New Roman</vt:lpstr>
      <vt:lpstr>Arial</vt:lpstr>
      <vt:lpstr>Noto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Tím Khối Đường chéo Đề xuất Bán hàng Bản thuyết trình Bán hàng</dc:title>
  <dc:creator>Nguyen Khanh</dc:creator>
  <cp:lastModifiedBy>khanh nguyen</cp:lastModifiedBy>
  <cp:revision>2</cp:revision>
  <dcterms:created xsi:type="dcterms:W3CDTF">2006-08-16T00:00:00Z</dcterms:created>
  <dcterms:modified xsi:type="dcterms:W3CDTF">2024-01-21T23:24:26Z</dcterms:modified>
  <dc:identifier>DAF6hgaYpH4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2024-01-21T23:23:48Z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c45378c7-b17b-4eb6-8e1f-41db715d54a6</vt:lpwstr>
  </property>
  <property fmtid="{D5CDD505-2E9C-101B-9397-08002B2CF9AE}" pid="7" name="MSIP_Label_defa4170-0d19-0005-0004-bc88714345d2_ActionId">
    <vt:lpwstr>3aa48e1f-e7a2-4086-aaab-27a55d7aa9ce</vt:lpwstr>
  </property>
  <property fmtid="{D5CDD505-2E9C-101B-9397-08002B2CF9AE}" pid="8" name="MSIP_Label_defa4170-0d19-0005-0004-bc88714345d2_ContentBits">
    <vt:lpwstr>0</vt:lpwstr>
  </property>
</Properties>
</file>